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4" r:id="rId59"/>
    <p:sldId id="315" r:id="rId60"/>
    <p:sldId id="316" r:id="rId61"/>
    <p:sldId id="317" r:id="rId62"/>
    <p:sldId id="318" r:id="rId63"/>
    <p:sldId id="319" r:id="rId64"/>
    <p:sldId id="313"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9" autoAdjust="0"/>
    <p:restoredTop sz="94660"/>
  </p:normalViewPr>
  <p:slideViewPr>
    <p:cSldViewPr snapToGrid="0">
      <p:cViewPr varScale="1">
        <p:scale>
          <a:sx n="57" d="100"/>
          <a:sy n="57" d="100"/>
        </p:scale>
        <p:origin x="96" y="5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9506D5-ABFB-4F18-BFB8-F509C5F2B9F9}" type="datetimeFigureOut">
              <a:rPr lang="en-US" smtClean="0"/>
              <a:t>20-Mar-20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16909-F5CA-45D6-979C-A1BAB2E1AE59}" type="slidenum">
              <a:rPr lang="en-US" smtClean="0"/>
              <a:t>‹#›</a:t>
            </a:fld>
            <a:endParaRPr lang="en-US"/>
          </a:p>
        </p:txBody>
      </p:sp>
    </p:spTree>
    <p:extLst>
      <p:ext uri="{BB962C8B-B14F-4D97-AF65-F5344CB8AC3E}">
        <p14:creationId xmlns:p14="http://schemas.microsoft.com/office/powerpoint/2010/main" val="3392740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9506D5-ABFB-4F18-BFB8-F509C5F2B9F9}" type="datetimeFigureOut">
              <a:rPr lang="en-US" smtClean="0"/>
              <a:t>20-Mar-20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16909-F5CA-45D6-979C-A1BAB2E1AE59}" type="slidenum">
              <a:rPr lang="en-US" smtClean="0"/>
              <a:t>‹#›</a:t>
            </a:fld>
            <a:endParaRPr lang="en-US"/>
          </a:p>
        </p:txBody>
      </p:sp>
    </p:spTree>
    <p:extLst>
      <p:ext uri="{BB962C8B-B14F-4D97-AF65-F5344CB8AC3E}">
        <p14:creationId xmlns:p14="http://schemas.microsoft.com/office/powerpoint/2010/main" val="4059173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9506D5-ABFB-4F18-BFB8-F509C5F2B9F9}" type="datetimeFigureOut">
              <a:rPr lang="en-US" smtClean="0"/>
              <a:t>20-Mar-20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16909-F5CA-45D6-979C-A1BAB2E1AE59}" type="slidenum">
              <a:rPr lang="en-US" smtClean="0"/>
              <a:t>‹#›</a:t>
            </a:fld>
            <a:endParaRPr lang="en-US"/>
          </a:p>
        </p:txBody>
      </p:sp>
    </p:spTree>
    <p:extLst>
      <p:ext uri="{BB962C8B-B14F-4D97-AF65-F5344CB8AC3E}">
        <p14:creationId xmlns:p14="http://schemas.microsoft.com/office/powerpoint/2010/main" val="4208138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9506D5-ABFB-4F18-BFB8-F509C5F2B9F9}" type="datetimeFigureOut">
              <a:rPr lang="en-US" smtClean="0"/>
              <a:t>20-Mar-20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16909-F5CA-45D6-979C-A1BAB2E1AE59}" type="slidenum">
              <a:rPr lang="en-US" smtClean="0"/>
              <a:t>‹#›</a:t>
            </a:fld>
            <a:endParaRPr lang="en-US"/>
          </a:p>
        </p:txBody>
      </p:sp>
    </p:spTree>
    <p:extLst>
      <p:ext uri="{BB962C8B-B14F-4D97-AF65-F5344CB8AC3E}">
        <p14:creationId xmlns:p14="http://schemas.microsoft.com/office/powerpoint/2010/main" val="26867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9506D5-ABFB-4F18-BFB8-F509C5F2B9F9}" type="datetimeFigureOut">
              <a:rPr lang="en-US" smtClean="0"/>
              <a:t>20-Mar-20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16909-F5CA-45D6-979C-A1BAB2E1AE59}" type="slidenum">
              <a:rPr lang="en-US" smtClean="0"/>
              <a:t>‹#›</a:t>
            </a:fld>
            <a:endParaRPr lang="en-US"/>
          </a:p>
        </p:txBody>
      </p:sp>
    </p:spTree>
    <p:extLst>
      <p:ext uri="{BB962C8B-B14F-4D97-AF65-F5344CB8AC3E}">
        <p14:creationId xmlns:p14="http://schemas.microsoft.com/office/powerpoint/2010/main" val="172207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9506D5-ABFB-4F18-BFB8-F509C5F2B9F9}" type="datetimeFigureOut">
              <a:rPr lang="en-US" smtClean="0"/>
              <a:t>20-Mar-20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16909-F5CA-45D6-979C-A1BAB2E1AE59}" type="slidenum">
              <a:rPr lang="en-US" smtClean="0"/>
              <a:t>‹#›</a:t>
            </a:fld>
            <a:endParaRPr lang="en-US"/>
          </a:p>
        </p:txBody>
      </p:sp>
    </p:spTree>
    <p:extLst>
      <p:ext uri="{BB962C8B-B14F-4D97-AF65-F5344CB8AC3E}">
        <p14:creationId xmlns:p14="http://schemas.microsoft.com/office/powerpoint/2010/main" val="2085177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9506D5-ABFB-4F18-BFB8-F509C5F2B9F9}" type="datetimeFigureOut">
              <a:rPr lang="en-US" smtClean="0"/>
              <a:t>20-Mar-20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716909-F5CA-45D6-979C-A1BAB2E1AE59}" type="slidenum">
              <a:rPr lang="en-US" smtClean="0"/>
              <a:t>‹#›</a:t>
            </a:fld>
            <a:endParaRPr lang="en-US"/>
          </a:p>
        </p:txBody>
      </p:sp>
    </p:spTree>
    <p:extLst>
      <p:ext uri="{BB962C8B-B14F-4D97-AF65-F5344CB8AC3E}">
        <p14:creationId xmlns:p14="http://schemas.microsoft.com/office/powerpoint/2010/main" val="2214419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9506D5-ABFB-4F18-BFB8-F509C5F2B9F9}" type="datetimeFigureOut">
              <a:rPr lang="en-US" smtClean="0"/>
              <a:t>20-Mar-20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716909-F5CA-45D6-979C-A1BAB2E1AE59}" type="slidenum">
              <a:rPr lang="en-US" smtClean="0"/>
              <a:t>‹#›</a:t>
            </a:fld>
            <a:endParaRPr lang="en-US"/>
          </a:p>
        </p:txBody>
      </p:sp>
    </p:spTree>
    <p:extLst>
      <p:ext uri="{BB962C8B-B14F-4D97-AF65-F5344CB8AC3E}">
        <p14:creationId xmlns:p14="http://schemas.microsoft.com/office/powerpoint/2010/main" val="3042664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9506D5-ABFB-4F18-BFB8-F509C5F2B9F9}" type="datetimeFigureOut">
              <a:rPr lang="en-US" smtClean="0"/>
              <a:t>20-Mar-20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716909-F5CA-45D6-979C-A1BAB2E1AE59}" type="slidenum">
              <a:rPr lang="en-US" smtClean="0"/>
              <a:t>‹#›</a:t>
            </a:fld>
            <a:endParaRPr lang="en-US"/>
          </a:p>
        </p:txBody>
      </p:sp>
    </p:spTree>
    <p:extLst>
      <p:ext uri="{BB962C8B-B14F-4D97-AF65-F5344CB8AC3E}">
        <p14:creationId xmlns:p14="http://schemas.microsoft.com/office/powerpoint/2010/main" val="764452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9506D5-ABFB-4F18-BFB8-F509C5F2B9F9}" type="datetimeFigureOut">
              <a:rPr lang="en-US" smtClean="0"/>
              <a:t>20-Mar-20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16909-F5CA-45D6-979C-A1BAB2E1AE59}" type="slidenum">
              <a:rPr lang="en-US" smtClean="0"/>
              <a:t>‹#›</a:t>
            </a:fld>
            <a:endParaRPr lang="en-US"/>
          </a:p>
        </p:txBody>
      </p:sp>
    </p:spTree>
    <p:extLst>
      <p:ext uri="{BB962C8B-B14F-4D97-AF65-F5344CB8AC3E}">
        <p14:creationId xmlns:p14="http://schemas.microsoft.com/office/powerpoint/2010/main" val="4017181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9506D5-ABFB-4F18-BFB8-F509C5F2B9F9}" type="datetimeFigureOut">
              <a:rPr lang="en-US" smtClean="0"/>
              <a:t>20-Mar-20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16909-F5CA-45D6-979C-A1BAB2E1AE59}" type="slidenum">
              <a:rPr lang="en-US" smtClean="0"/>
              <a:t>‹#›</a:t>
            </a:fld>
            <a:endParaRPr lang="en-US"/>
          </a:p>
        </p:txBody>
      </p:sp>
    </p:spTree>
    <p:extLst>
      <p:ext uri="{BB962C8B-B14F-4D97-AF65-F5344CB8AC3E}">
        <p14:creationId xmlns:p14="http://schemas.microsoft.com/office/powerpoint/2010/main" val="357813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9506D5-ABFB-4F18-BFB8-F509C5F2B9F9}" type="datetimeFigureOut">
              <a:rPr lang="en-US" smtClean="0"/>
              <a:t>20-Mar-20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716909-F5CA-45D6-979C-A1BAB2E1AE59}" type="slidenum">
              <a:rPr lang="en-US" smtClean="0"/>
              <a:t>‹#›</a:t>
            </a:fld>
            <a:endParaRPr lang="en-US"/>
          </a:p>
        </p:txBody>
      </p:sp>
    </p:spTree>
    <p:extLst>
      <p:ext uri="{BB962C8B-B14F-4D97-AF65-F5344CB8AC3E}">
        <p14:creationId xmlns:p14="http://schemas.microsoft.com/office/powerpoint/2010/main" val="2286539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mk-MK" dirty="0" err="1" smtClean="0"/>
              <a:t>Хидропневматска</a:t>
            </a:r>
            <a:r>
              <a:rPr lang="mk-MK" dirty="0" smtClean="0"/>
              <a:t> техника</a:t>
            </a:r>
            <a:endParaRPr lang="en-US" dirty="0"/>
          </a:p>
        </p:txBody>
      </p:sp>
      <p:sp>
        <p:nvSpPr>
          <p:cNvPr id="3" name="Subtitle 2"/>
          <p:cNvSpPr>
            <a:spLocks noGrp="1"/>
          </p:cNvSpPr>
          <p:nvPr>
            <p:ph type="subTitle" idx="1"/>
          </p:nvPr>
        </p:nvSpPr>
        <p:spPr/>
        <p:txBody>
          <a:bodyPr>
            <a:normAutofit/>
          </a:bodyPr>
          <a:lstStyle/>
          <a:p>
            <a:r>
              <a:rPr lang="mk-MK" sz="4000" dirty="0" smtClean="0"/>
              <a:t>Делови на хидраулични </a:t>
            </a:r>
            <a:r>
              <a:rPr lang="mk-MK" sz="4000" dirty="0" err="1" smtClean="0"/>
              <a:t>склопови</a:t>
            </a:r>
            <a:endParaRPr lang="en-US" sz="4000" dirty="0"/>
          </a:p>
        </p:txBody>
      </p:sp>
    </p:spTree>
    <p:extLst>
      <p:ext uri="{BB962C8B-B14F-4D97-AF65-F5344CB8AC3E}">
        <p14:creationId xmlns:p14="http://schemas.microsoft.com/office/powerpoint/2010/main" val="2972649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778933"/>
            <a:ext cx="10820400" cy="3877985"/>
          </a:xfrm>
          <a:prstGeom prst="rect">
            <a:avLst/>
          </a:prstGeom>
        </p:spPr>
        <p:txBody>
          <a:bodyPr wrap="square">
            <a:spAutoFit/>
          </a:bodyPr>
          <a:lstStyle/>
          <a:p>
            <a:pPr indent="457200" algn="just">
              <a:spcAft>
                <a:spcPts val="0"/>
              </a:spcAft>
            </a:pPr>
            <a:r>
              <a:rPr lang="mk-MK" sz="3600" b="1" dirty="0" smtClean="0">
                <a:effectLst/>
                <a:latin typeface="Arial" panose="020B0604020202020204" pitchFamily="34" charset="0"/>
                <a:ea typeface="Times New Roman" panose="02020603050405020304" pitchFamily="18" charset="0"/>
              </a:rPr>
              <a:t>ПЛОЧЕСТИ РАЗВОДНИЦИ </a:t>
            </a:r>
            <a:endParaRPr lang="en-US" sz="3600" dirty="0" smtClean="0">
              <a:effectLst/>
              <a:latin typeface="Times New Roman" panose="02020603050405020304" pitchFamily="18" charset="0"/>
              <a:ea typeface="Times New Roman" panose="02020603050405020304" pitchFamily="18" charset="0"/>
            </a:endParaRPr>
          </a:p>
          <a:p>
            <a:pPr indent="457200" algn="ctr">
              <a:spcAft>
                <a:spcPts val="0"/>
              </a:spcAft>
            </a:pPr>
            <a:r>
              <a:rPr lang="mk-MK" dirty="0" smtClean="0">
                <a:effectLst/>
                <a:latin typeface="Arial" panose="020B0604020202020204" pitchFamily="34" charset="0"/>
                <a:ea typeface="Times New Roman" panose="02020603050405020304" pitchFamily="18" charset="0"/>
              </a:rPr>
              <a:t> </a:t>
            </a:r>
            <a:endParaRPr lang="en-US"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Разводниот елемент кај овие разводници е плоча во која се направени канали и која може аксијално да се поместува.</a:t>
            </a:r>
            <a:endParaRPr lang="en-US" sz="24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На сл. 1.29 е прикажан плочест разводник со аксијално (</a:t>
            </a:r>
            <a:r>
              <a:rPr lang="mk-MK" sz="2400" dirty="0" err="1" smtClean="0">
                <a:effectLst/>
                <a:latin typeface="Arial" panose="020B0604020202020204" pitchFamily="34" charset="0"/>
                <a:ea typeface="Times New Roman" panose="02020603050405020304" pitchFamily="18" charset="0"/>
              </a:rPr>
              <a:t>транслаторно</a:t>
            </a:r>
            <a:r>
              <a:rPr lang="mk-MK" sz="2400" dirty="0" smtClean="0">
                <a:effectLst/>
                <a:latin typeface="Arial" panose="020B0604020202020204" pitchFamily="34" charset="0"/>
                <a:ea typeface="Times New Roman" panose="02020603050405020304" pitchFamily="18" charset="0"/>
              </a:rPr>
              <a:t>) движење на разводниот елемент, чии составни делови се:</a:t>
            </a:r>
            <a:endParaRPr lang="en-US" sz="2400" dirty="0" smtClean="0">
              <a:effectLst/>
              <a:latin typeface="Times New Roman" panose="02020603050405020304" pitchFamily="18" charset="0"/>
              <a:ea typeface="Times New Roman" panose="02020603050405020304" pitchFamily="18" charset="0"/>
            </a:endParaRPr>
          </a:p>
          <a:p>
            <a:pPr>
              <a:spcAft>
                <a:spcPts val="0"/>
              </a:spcAft>
            </a:pPr>
            <a:r>
              <a:rPr lang="mk-MK" sz="2400" b="1" dirty="0" smtClean="0">
                <a:effectLst/>
                <a:latin typeface="Arial" panose="020B0604020202020204" pitchFamily="34" charset="0"/>
                <a:ea typeface="Times New Roman" panose="02020603050405020304" pitchFamily="18" charset="0"/>
              </a:rPr>
              <a:t>1</a:t>
            </a:r>
            <a:r>
              <a:rPr lang="mk-MK" sz="2400" dirty="0" smtClean="0">
                <a:effectLst/>
                <a:latin typeface="Arial" panose="020B0604020202020204" pitchFamily="34" charset="0"/>
                <a:ea typeface="Times New Roman" panose="02020603050405020304" pitchFamily="18" charset="0"/>
              </a:rPr>
              <a:t> тело на разводникот</a:t>
            </a:r>
            <a:endParaRPr lang="en-US" sz="2400" dirty="0" smtClean="0">
              <a:effectLst/>
              <a:latin typeface="Times New Roman" panose="02020603050405020304" pitchFamily="18" charset="0"/>
              <a:ea typeface="Times New Roman" panose="02020603050405020304" pitchFamily="18" charset="0"/>
            </a:endParaRPr>
          </a:p>
          <a:p>
            <a:pPr algn="just">
              <a:spcAft>
                <a:spcPts val="0"/>
              </a:spcAft>
            </a:pPr>
            <a:r>
              <a:rPr lang="mk-MK" sz="2400" b="1" dirty="0" smtClean="0">
                <a:effectLst/>
                <a:latin typeface="Arial" panose="020B0604020202020204" pitchFamily="34" charset="0"/>
                <a:ea typeface="Times New Roman" panose="02020603050405020304" pitchFamily="18" charset="0"/>
              </a:rPr>
              <a:t>2</a:t>
            </a:r>
            <a:r>
              <a:rPr lang="mk-MK" sz="2400" dirty="0" smtClean="0">
                <a:effectLst/>
                <a:latin typeface="Arial" panose="020B0604020202020204" pitchFamily="34" charset="0"/>
                <a:ea typeface="Times New Roman" panose="02020603050405020304" pitchFamily="18" charset="0"/>
              </a:rPr>
              <a:t> плоча – разводен елемент</a:t>
            </a:r>
            <a:endParaRPr lang="en-US" sz="2400" dirty="0" smtClean="0">
              <a:effectLst/>
              <a:latin typeface="Times New Roman" panose="02020603050405020304" pitchFamily="18" charset="0"/>
              <a:ea typeface="Times New Roman" panose="02020603050405020304" pitchFamily="18" charset="0"/>
            </a:endParaRPr>
          </a:p>
          <a:p>
            <a:pPr algn="just">
              <a:spcAft>
                <a:spcPts val="0"/>
              </a:spcAft>
            </a:pPr>
            <a:r>
              <a:rPr lang="mk-MK" sz="2400" b="1" dirty="0" smtClean="0">
                <a:effectLst/>
                <a:latin typeface="Arial" panose="020B0604020202020204" pitchFamily="34" charset="0"/>
                <a:ea typeface="Times New Roman" panose="02020603050405020304" pitchFamily="18" charset="0"/>
              </a:rPr>
              <a:t>3</a:t>
            </a:r>
            <a:r>
              <a:rPr lang="mk-MK" sz="2400" dirty="0" smtClean="0">
                <a:effectLst/>
                <a:latin typeface="Arial" panose="020B0604020202020204" pitchFamily="34" charset="0"/>
                <a:ea typeface="Times New Roman" panose="02020603050405020304" pitchFamily="18" charset="0"/>
              </a:rPr>
              <a:t> пружина</a:t>
            </a:r>
            <a:endParaRPr lang="en-US" sz="2400" dirty="0" smtClean="0">
              <a:effectLst/>
              <a:latin typeface="Times New Roman" panose="02020603050405020304" pitchFamily="18" charset="0"/>
              <a:ea typeface="Times New Roman" panose="02020603050405020304" pitchFamily="18" charset="0"/>
            </a:endParaRPr>
          </a:p>
          <a:p>
            <a:pPr algn="just">
              <a:spcAft>
                <a:spcPts val="0"/>
              </a:spcAft>
            </a:pPr>
            <a:r>
              <a:rPr lang="mk-MK" sz="2400" b="1" dirty="0" smtClean="0">
                <a:effectLst/>
                <a:latin typeface="Arial" panose="020B0604020202020204" pitchFamily="34" charset="0"/>
                <a:ea typeface="Times New Roman" panose="02020603050405020304" pitchFamily="18" charset="0"/>
              </a:rPr>
              <a:t>4</a:t>
            </a:r>
            <a:r>
              <a:rPr lang="mk-MK" sz="2400" dirty="0" smtClean="0">
                <a:effectLst/>
                <a:latin typeface="Arial" panose="020B0604020202020204" pitchFamily="34" charset="0"/>
                <a:ea typeface="Times New Roman" panose="02020603050405020304" pitchFamily="18" charset="0"/>
              </a:rPr>
              <a:t> </a:t>
            </a:r>
            <a:r>
              <a:rPr lang="mk-MK" sz="2400" dirty="0" err="1" smtClean="0">
                <a:effectLst/>
                <a:latin typeface="Arial" panose="020B0604020202020204" pitchFamily="34" charset="0"/>
                <a:ea typeface="Times New Roman" panose="02020603050405020304" pitchFamily="18" charset="0"/>
              </a:rPr>
              <a:t>чаура</a:t>
            </a:r>
            <a:r>
              <a:rPr lang="mk-MK" sz="2400" dirty="0" smtClean="0">
                <a:effectLst/>
                <a:latin typeface="Arial" panose="020B0604020202020204" pitchFamily="34"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93422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0699" y="728133"/>
            <a:ext cx="11230234" cy="5391954"/>
          </a:xfrm>
          <a:prstGeom prst="rect">
            <a:avLst/>
          </a:prstGeom>
        </p:spPr>
      </p:pic>
    </p:spTree>
    <p:extLst>
      <p:ext uri="{BB962C8B-B14F-4D97-AF65-F5344CB8AC3E}">
        <p14:creationId xmlns:p14="http://schemas.microsoft.com/office/powerpoint/2010/main" val="2528127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5067" y="423333"/>
            <a:ext cx="11074400" cy="5262979"/>
          </a:xfrm>
          <a:prstGeom prst="rect">
            <a:avLst/>
          </a:prstGeom>
        </p:spPr>
        <p:txBody>
          <a:bodyPr wrap="square">
            <a:spAutoFit/>
          </a:bodyPr>
          <a:lstStyle/>
          <a:p>
            <a:pPr indent="457200" algn="just">
              <a:spcAft>
                <a:spcPts val="0"/>
              </a:spcAft>
            </a:pPr>
            <a:r>
              <a:rPr lang="mk-MK" sz="2400" dirty="0" smtClean="0">
                <a:effectLst/>
                <a:latin typeface="Arial" panose="020B0604020202020204" pitchFamily="34" charset="0"/>
                <a:ea typeface="Times New Roman" panose="02020603050405020304" pitchFamily="18" charset="0"/>
              </a:rPr>
              <a:t>На сл. 1.29а плочата </a:t>
            </a:r>
            <a:r>
              <a:rPr lang="mk-MK" sz="2400" b="1" dirty="0" smtClean="0">
                <a:effectLst/>
                <a:latin typeface="Arial" panose="020B0604020202020204" pitchFamily="34" charset="0"/>
                <a:ea typeface="Times New Roman" panose="02020603050405020304" pitchFamily="18" charset="0"/>
              </a:rPr>
              <a:t>2 </a:t>
            </a:r>
            <a:r>
              <a:rPr lang="mk-MK" sz="2400" dirty="0" smtClean="0">
                <a:effectLst/>
                <a:latin typeface="Arial" panose="020B0604020202020204" pitchFamily="34" charset="0"/>
                <a:ea typeface="Times New Roman" panose="02020603050405020304" pitchFamily="18" charset="0"/>
              </a:rPr>
              <a:t>е поместена во лево со што работната течност поминува од </a:t>
            </a:r>
            <a:r>
              <a:rPr lang="mk-MK" sz="2400" dirty="0" err="1" smtClean="0">
                <a:effectLst/>
                <a:latin typeface="Arial" panose="020B0604020202020204" pitchFamily="34" charset="0"/>
                <a:ea typeface="Times New Roman" panose="02020603050405020304" pitchFamily="18" charset="0"/>
              </a:rPr>
              <a:t>потисниот</a:t>
            </a:r>
            <a:r>
              <a:rPr lang="mk-MK" sz="2400" dirty="0" smtClean="0">
                <a:effectLst/>
                <a:latin typeface="Arial" panose="020B0604020202020204" pitchFamily="34" charset="0"/>
                <a:ea typeface="Times New Roman" panose="02020603050405020304" pitchFamily="18" charset="0"/>
              </a:rPr>
              <a:t> вод </a:t>
            </a:r>
            <a:r>
              <a:rPr lang="mk-MK" sz="2400" b="1" dirty="0" smtClean="0">
                <a:effectLst/>
                <a:latin typeface="Arial" panose="020B0604020202020204" pitchFamily="34" charset="0"/>
                <a:ea typeface="Times New Roman" panose="02020603050405020304" pitchFamily="18" charset="0"/>
              </a:rPr>
              <a:t>P</a:t>
            </a:r>
            <a:r>
              <a:rPr lang="mk-MK" sz="2400" dirty="0" smtClean="0">
                <a:effectLst/>
                <a:latin typeface="Arial" panose="020B0604020202020204" pitchFamily="34" charset="0"/>
                <a:ea typeface="Times New Roman" panose="02020603050405020304" pitchFamily="18" charset="0"/>
              </a:rPr>
              <a:t> преку водот </a:t>
            </a:r>
            <a:r>
              <a:rPr lang="mk-MK" sz="2400" b="1" dirty="0" smtClean="0">
                <a:effectLst/>
                <a:latin typeface="Arial" panose="020B0604020202020204" pitchFamily="34" charset="0"/>
                <a:ea typeface="Times New Roman" panose="02020603050405020304" pitchFamily="18" charset="0"/>
              </a:rPr>
              <a:t>А</a:t>
            </a:r>
            <a:r>
              <a:rPr lang="mk-MK" sz="2400" dirty="0" smtClean="0">
                <a:effectLst/>
                <a:latin typeface="Arial" panose="020B0604020202020204" pitchFamily="34" charset="0"/>
                <a:ea typeface="Times New Roman" panose="02020603050405020304" pitchFamily="18" charset="0"/>
              </a:rPr>
              <a:t> во првата работна комора од работниот цилиндер. Истовремено, работната течност која се наоѓа во втората работна комора од работниот цилиндер клипот ја потиснува преку водот </a:t>
            </a:r>
            <a:r>
              <a:rPr lang="mk-MK" sz="2400" b="1" dirty="0" smtClean="0">
                <a:effectLst/>
                <a:latin typeface="Arial" panose="020B0604020202020204" pitchFamily="34" charset="0"/>
                <a:ea typeface="Times New Roman" panose="02020603050405020304" pitchFamily="18" charset="0"/>
              </a:rPr>
              <a:t>B</a:t>
            </a:r>
            <a:r>
              <a:rPr lang="mk-MK" sz="2400" dirty="0" smtClean="0">
                <a:effectLst/>
                <a:latin typeface="Arial" panose="020B0604020202020204" pitchFamily="34" charset="0"/>
                <a:ea typeface="Times New Roman" panose="02020603050405020304" pitchFamily="18" charset="0"/>
              </a:rPr>
              <a:t> во резервоарот </a:t>
            </a:r>
            <a:r>
              <a:rPr lang="mk-MK" sz="2400" b="1" dirty="0" smtClean="0">
                <a:effectLst/>
                <a:latin typeface="Arial" panose="020B0604020202020204" pitchFamily="34" charset="0"/>
                <a:ea typeface="Times New Roman" panose="02020603050405020304" pitchFamily="18" charset="0"/>
              </a:rPr>
              <a:t>Т</a:t>
            </a:r>
            <a:r>
              <a:rPr lang="mk-MK" sz="2400" dirty="0" smtClean="0">
                <a:effectLst/>
                <a:latin typeface="Arial" panose="020B0604020202020204" pitchFamily="34" charset="0"/>
                <a:ea typeface="Times New Roman" panose="02020603050405020304" pitchFamily="18" charset="0"/>
              </a:rPr>
              <a:t>.   </a:t>
            </a:r>
            <a:endParaRPr lang="en-US" sz="24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На сл. 1.29б плочата </a:t>
            </a:r>
            <a:r>
              <a:rPr lang="mk-MK" sz="2400" b="1" dirty="0" smtClean="0">
                <a:effectLst/>
                <a:latin typeface="Arial" panose="020B0604020202020204" pitchFamily="34" charset="0"/>
                <a:ea typeface="Times New Roman" panose="02020603050405020304" pitchFamily="18" charset="0"/>
              </a:rPr>
              <a:t>2 </a:t>
            </a:r>
            <a:r>
              <a:rPr lang="mk-MK" sz="2400" dirty="0" smtClean="0">
                <a:effectLst/>
                <a:latin typeface="Arial" panose="020B0604020202020204" pitchFamily="34" charset="0"/>
                <a:ea typeface="Times New Roman" panose="02020603050405020304" pitchFamily="18" charset="0"/>
              </a:rPr>
              <a:t>е поместена во десно со што работната течност поминува од </a:t>
            </a:r>
            <a:r>
              <a:rPr lang="mk-MK" sz="2400" dirty="0" err="1" smtClean="0">
                <a:effectLst/>
                <a:latin typeface="Arial" panose="020B0604020202020204" pitchFamily="34" charset="0"/>
                <a:ea typeface="Times New Roman" panose="02020603050405020304" pitchFamily="18" charset="0"/>
              </a:rPr>
              <a:t>потисниот</a:t>
            </a:r>
            <a:r>
              <a:rPr lang="mk-MK" sz="2400" dirty="0" smtClean="0">
                <a:effectLst/>
                <a:latin typeface="Arial" panose="020B0604020202020204" pitchFamily="34" charset="0"/>
                <a:ea typeface="Times New Roman" panose="02020603050405020304" pitchFamily="18" charset="0"/>
              </a:rPr>
              <a:t> вод </a:t>
            </a:r>
            <a:r>
              <a:rPr lang="mk-MK" sz="2400" b="1" dirty="0" smtClean="0">
                <a:effectLst/>
                <a:latin typeface="Arial" panose="020B0604020202020204" pitchFamily="34" charset="0"/>
                <a:ea typeface="Times New Roman" panose="02020603050405020304" pitchFamily="18" charset="0"/>
              </a:rPr>
              <a:t>P, </a:t>
            </a:r>
            <a:r>
              <a:rPr lang="mk-MK" sz="2400" dirty="0" smtClean="0">
                <a:effectLst/>
                <a:latin typeface="Arial" panose="020B0604020202020204" pitchFamily="34" charset="0"/>
                <a:ea typeface="Times New Roman" panose="02020603050405020304" pitchFamily="18" charset="0"/>
              </a:rPr>
              <a:t>преку водот </a:t>
            </a:r>
            <a:r>
              <a:rPr lang="mk-MK" sz="2400" b="1" dirty="0" smtClean="0">
                <a:effectLst/>
                <a:latin typeface="Arial" panose="020B0604020202020204" pitchFamily="34" charset="0"/>
                <a:ea typeface="Times New Roman" panose="02020603050405020304" pitchFamily="18" charset="0"/>
              </a:rPr>
              <a:t>B</a:t>
            </a:r>
            <a:r>
              <a:rPr lang="mk-MK" sz="2400" dirty="0" smtClean="0">
                <a:effectLst/>
                <a:latin typeface="Arial" panose="020B0604020202020204" pitchFamily="34" charset="0"/>
                <a:ea typeface="Times New Roman" panose="02020603050405020304" pitchFamily="18" charset="0"/>
              </a:rPr>
              <a:t> кон втората работна комора од </a:t>
            </a:r>
            <a:r>
              <a:rPr lang="mk-MK" sz="2400" dirty="0" err="1" smtClean="0">
                <a:effectLst/>
                <a:latin typeface="Arial" panose="020B0604020202020204" pitchFamily="34" charset="0"/>
                <a:ea typeface="Times New Roman" panose="02020603050405020304" pitchFamily="18" charset="0"/>
              </a:rPr>
              <a:t>цилиндерот</a:t>
            </a:r>
            <a:r>
              <a:rPr lang="mk-MK" sz="2400" dirty="0" smtClean="0">
                <a:effectLst/>
                <a:latin typeface="Arial" panose="020B0604020202020204" pitchFamily="34" charset="0"/>
                <a:ea typeface="Times New Roman" panose="02020603050405020304" pitchFamily="18" charset="0"/>
              </a:rPr>
              <a:t>. Истовремено , работната течност која се наоѓа во првата работна комора од </a:t>
            </a:r>
            <a:r>
              <a:rPr lang="mk-MK" sz="2400" dirty="0" err="1" smtClean="0">
                <a:effectLst/>
                <a:latin typeface="Arial" panose="020B0604020202020204" pitchFamily="34" charset="0"/>
                <a:ea typeface="Times New Roman" panose="02020603050405020304" pitchFamily="18" charset="0"/>
              </a:rPr>
              <a:t>цилиндерот</a:t>
            </a:r>
            <a:r>
              <a:rPr lang="mk-MK" sz="2400" dirty="0" smtClean="0">
                <a:effectLst/>
                <a:latin typeface="Arial" panose="020B0604020202020204" pitchFamily="34" charset="0"/>
                <a:ea typeface="Times New Roman" panose="02020603050405020304" pitchFamily="18" charset="0"/>
              </a:rPr>
              <a:t> се потиснува преку водот </a:t>
            </a:r>
            <a:r>
              <a:rPr lang="mk-MK" sz="2400" b="1" dirty="0" smtClean="0">
                <a:effectLst/>
                <a:latin typeface="Arial" panose="020B0604020202020204" pitchFamily="34" charset="0"/>
                <a:ea typeface="Times New Roman" panose="02020603050405020304" pitchFamily="18" charset="0"/>
              </a:rPr>
              <a:t>А </a:t>
            </a:r>
            <a:r>
              <a:rPr lang="mk-MK" sz="2400" dirty="0" smtClean="0">
                <a:effectLst/>
                <a:latin typeface="Arial" panose="020B0604020202020204" pitchFamily="34" charset="0"/>
                <a:ea typeface="Times New Roman" panose="02020603050405020304" pitchFamily="18" charset="0"/>
              </a:rPr>
              <a:t> во резервоарот </a:t>
            </a:r>
            <a:r>
              <a:rPr lang="mk-MK" sz="2400" b="1" dirty="0" smtClean="0">
                <a:effectLst/>
                <a:latin typeface="Arial" panose="020B0604020202020204" pitchFamily="34" charset="0"/>
                <a:ea typeface="Times New Roman" panose="02020603050405020304" pitchFamily="18" charset="0"/>
              </a:rPr>
              <a:t>Т</a:t>
            </a:r>
            <a:r>
              <a:rPr lang="mk-MK" sz="2400" dirty="0" smtClean="0">
                <a:effectLst/>
                <a:latin typeface="Arial" panose="020B0604020202020204" pitchFamily="34" charset="0"/>
                <a:ea typeface="Times New Roman" panose="02020603050405020304" pitchFamily="18" charset="0"/>
              </a:rPr>
              <a:t>.</a:t>
            </a:r>
            <a:endParaRPr lang="en-US" sz="24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Пружината </a:t>
            </a:r>
            <a:r>
              <a:rPr lang="mk-MK" sz="2400" b="1" dirty="0" smtClean="0">
                <a:effectLst/>
                <a:latin typeface="Arial" panose="020B0604020202020204" pitchFamily="34" charset="0"/>
                <a:ea typeface="Times New Roman" panose="02020603050405020304" pitchFamily="18" charset="0"/>
              </a:rPr>
              <a:t>3</a:t>
            </a:r>
            <a:r>
              <a:rPr lang="mk-MK" sz="2400" dirty="0" smtClean="0">
                <a:effectLst/>
                <a:latin typeface="Arial" panose="020B0604020202020204" pitchFamily="34" charset="0"/>
                <a:ea typeface="Times New Roman" panose="02020603050405020304" pitchFamily="18" charset="0"/>
              </a:rPr>
              <a:t> преку </a:t>
            </a:r>
            <a:r>
              <a:rPr lang="mk-MK" sz="2400" dirty="0" err="1" smtClean="0">
                <a:effectLst/>
                <a:latin typeface="Arial" panose="020B0604020202020204" pitchFamily="34" charset="0"/>
                <a:ea typeface="Times New Roman" panose="02020603050405020304" pitchFamily="18" charset="0"/>
              </a:rPr>
              <a:t>чаурата</a:t>
            </a:r>
            <a:r>
              <a:rPr lang="mk-MK" sz="2400" dirty="0" smtClean="0">
                <a:effectLst/>
                <a:latin typeface="Arial" panose="020B0604020202020204" pitchFamily="34" charset="0"/>
                <a:ea typeface="Times New Roman" panose="02020603050405020304" pitchFamily="18" charset="0"/>
              </a:rPr>
              <a:t> </a:t>
            </a:r>
            <a:r>
              <a:rPr lang="mk-MK" sz="2400" b="1" dirty="0" smtClean="0">
                <a:effectLst/>
                <a:latin typeface="Arial" panose="020B0604020202020204" pitchFamily="34" charset="0"/>
                <a:ea typeface="Times New Roman" panose="02020603050405020304" pitchFamily="18" charset="0"/>
              </a:rPr>
              <a:t>4</a:t>
            </a:r>
            <a:r>
              <a:rPr lang="mk-MK" sz="2400" dirty="0" smtClean="0">
                <a:effectLst/>
                <a:latin typeface="Arial" panose="020B0604020202020204" pitchFamily="34" charset="0"/>
                <a:ea typeface="Times New Roman" panose="02020603050405020304" pitchFamily="18" charset="0"/>
              </a:rPr>
              <a:t> постојано ја притиска разводната плоча до телото на разводникот, со цел да се обезбеди потребното </a:t>
            </a:r>
            <a:r>
              <a:rPr lang="mk-MK" sz="2400" dirty="0" err="1" smtClean="0">
                <a:effectLst/>
                <a:latin typeface="Arial" panose="020B0604020202020204" pitchFamily="34" charset="0"/>
                <a:ea typeface="Times New Roman" panose="02020603050405020304" pitchFamily="18" charset="0"/>
              </a:rPr>
              <a:t>заптивање</a:t>
            </a:r>
            <a:r>
              <a:rPr lang="mk-MK" sz="2400" dirty="0" smtClean="0">
                <a:effectLst/>
                <a:latin typeface="Arial" panose="020B0604020202020204" pitchFamily="34" charset="0"/>
                <a:ea typeface="Times New Roman" panose="02020603050405020304" pitchFamily="18" charset="0"/>
              </a:rPr>
              <a:t>.</a:t>
            </a:r>
            <a:endParaRPr lang="en-US" sz="24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Освен овие постојат и плочести разводници со кружно движење на разводниот елемент (сл. 1.30) чии составни делови се:</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96646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5950"/>
          <a:stretch/>
        </p:blipFill>
        <p:spPr>
          <a:xfrm>
            <a:off x="1337733" y="-474133"/>
            <a:ext cx="9211734" cy="8031816"/>
          </a:xfrm>
          <a:prstGeom prst="rect">
            <a:avLst/>
          </a:prstGeom>
        </p:spPr>
      </p:pic>
    </p:spTree>
    <p:extLst>
      <p:ext uri="{BB962C8B-B14F-4D97-AF65-F5344CB8AC3E}">
        <p14:creationId xmlns:p14="http://schemas.microsoft.com/office/powerpoint/2010/main" val="1951689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2533" y="694266"/>
            <a:ext cx="8873067" cy="3046988"/>
          </a:xfrm>
          <a:prstGeom prst="rect">
            <a:avLst/>
          </a:prstGeom>
        </p:spPr>
        <p:txBody>
          <a:bodyPr wrap="square">
            <a:spAutoFit/>
          </a:bodyPr>
          <a:lstStyle/>
          <a:p>
            <a:pPr indent="457200">
              <a:spcAft>
                <a:spcPts val="0"/>
              </a:spcAft>
            </a:pPr>
            <a:r>
              <a:rPr lang="mk-MK" sz="2400" dirty="0" smtClean="0">
                <a:effectLst/>
                <a:latin typeface="Arial" panose="020B0604020202020204" pitchFamily="34" charset="0"/>
                <a:ea typeface="Times New Roman" panose="02020603050405020304" pitchFamily="18" charset="0"/>
              </a:rPr>
              <a:t>На сл. 1.31 прикажан е </a:t>
            </a:r>
            <a:r>
              <a:rPr lang="mk-MK" sz="2400" dirty="0" err="1" smtClean="0">
                <a:effectLst/>
                <a:latin typeface="Arial" panose="020B0604020202020204" pitchFamily="34" charset="0"/>
                <a:ea typeface="Times New Roman" panose="02020603050405020304" pitchFamily="18" charset="0"/>
              </a:rPr>
              <a:t>вентилски</a:t>
            </a:r>
            <a:r>
              <a:rPr lang="mk-MK" sz="2400" dirty="0" smtClean="0">
                <a:effectLst/>
                <a:latin typeface="Arial" panose="020B0604020202020204" pitchFamily="34" charset="0"/>
                <a:ea typeface="Times New Roman" panose="02020603050405020304" pitchFamily="18" charset="0"/>
              </a:rPr>
              <a:t> разводник со следните составни делови:</a:t>
            </a:r>
            <a:endParaRPr lang="en-US" sz="2400" dirty="0" smtClean="0">
              <a:effectLst/>
              <a:latin typeface="Times New Roman" panose="02020603050405020304" pitchFamily="18" charset="0"/>
              <a:ea typeface="Times New Roman" panose="02020603050405020304" pitchFamily="18" charset="0"/>
            </a:endParaRPr>
          </a:p>
          <a:p>
            <a:pPr indent="457200">
              <a:spcAft>
                <a:spcPts val="0"/>
              </a:spcAft>
            </a:pPr>
            <a:r>
              <a:rPr lang="mk-MK" sz="2400" dirty="0" smtClean="0">
                <a:effectLst/>
                <a:latin typeface="Arial" panose="020B0604020202020204" pitchFamily="34" charset="0"/>
                <a:ea typeface="Times New Roman" panose="02020603050405020304" pitchFamily="18" charset="0"/>
              </a:rPr>
              <a:t> </a:t>
            </a:r>
            <a:endParaRPr lang="en-US" sz="2400" dirty="0" smtClean="0">
              <a:effectLst/>
              <a:latin typeface="Times New Roman" panose="02020603050405020304" pitchFamily="18" charset="0"/>
              <a:ea typeface="Times New Roman" panose="02020603050405020304" pitchFamily="18" charset="0"/>
            </a:endParaRPr>
          </a:p>
          <a:p>
            <a:pPr indent="457200">
              <a:spcAft>
                <a:spcPts val="0"/>
              </a:spcAft>
            </a:pPr>
            <a:r>
              <a:rPr lang="mk-MK" sz="2400" b="1" dirty="0" smtClean="0">
                <a:effectLst/>
                <a:latin typeface="Arial" panose="020B0604020202020204" pitchFamily="34" charset="0"/>
                <a:ea typeface="Times New Roman" panose="02020603050405020304" pitchFamily="18" charset="0"/>
              </a:rPr>
              <a:t> </a:t>
            </a:r>
            <a:endParaRPr lang="en-US" sz="2400" dirty="0" smtClean="0">
              <a:effectLst/>
              <a:latin typeface="Times New Roman" panose="02020603050405020304" pitchFamily="18" charset="0"/>
              <a:ea typeface="Times New Roman" panose="02020603050405020304" pitchFamily="18" charset="0"/>
            </a:endParaRPr>
          </a:p>
          <a:p>
            <a:pPr indent="457200">
              <a:spcAft>
                <a:spcPts val="0"/>
              </a:spcAft>
            </a:pPr>
            <a:r>
              <a:rPr lang="mk-MK" sz="2400" b="1" dirty="0" smtClean="0">
                <a:effectLst/>
                <a:latin typeface="Arial" panose="020B0604020202020204" pitchFamily="34" charset="0"/>
                <a:ea typeface="Times New Roman" panose="02020603050405020304" pitchFamily="18" charset="0"/>
              </a:rPr>
              <a:t>1</a:t>
            </a:r>
            <a:r>
              <a:rPr lang="mk-MK" sz="2400" dirty="0" smtClean="0">
                <a:effectLst/>
                <a:latin typeface="Arial" panose="020B0604020202020204" pitchFamily="34" charset="0"/>
                <a:ea typeface="Times New Roman" panose="02020603050405020304" pitchFamily="18" charset="0"/>
              </a:rPr>
              <a:t> тело на разводникот</a:t>
            </a:r>
            <a:endParaRPr lang="en-US" sz="2400" dirty="0" smtClean="0">
              <a:effectLst/>
              <a:latin typeface="Times New Roman" panose="02020603050405020304" pitchFamily="18" charset="0"/>
              <a:ea typeface="Times New Roman" panose="02020603050405020304" pitchFamily="18" charset="0"/>
            </a:endParaRPr>
          </a:p>
          <a:p>
            <a:pPr indent="457200">
              <a:spcAft>
                <a:spcPts val="0"/>
              </a:spcAft>
            </a:pPr>
            <a:r>
              <a:rPr lang="mk-MK" sz="2400" b="1" dirty="0" smtClean="0">
                <a:effectLst/>
                <a:latin typeface="Arial" panose="020B0604020202020204" pitchFamily="34" charset="0"/>
                <a:ea typeface="Times New Roman" panose="02020603050405020304" pitchFamily="18" charset="0"/>
              </a:rPr>
              <a:t>2</a:t>
            </a:r>
            <a:r>
              <a:rPr lang="mk-MK" sz="2400" dirty="0" smtClean="0">
                <a:effectLst/>
                <a:latin typeface="Arial" panose="020B0604020202020204" pitchFamily="34" charset="0"/>
                <a:ea typeface="Times New Roman" panose="02020603050405020304" pitchFamily="18" charset="0"/>
              </a:rPr>
              <a:t> разводен елемент</a:t>
            </a:r>
            <a:endParaRPr lang="en-US" sz="2400" dirty="0" smtClean="0">
              <a:effectLst/>
              <a:latin typeface="Times New Roman" panose="02020603050405020304" pitchFamily="18" charset="0"/>
              <a:ea typeface="Times New Roman" panose="02020603050405020304" pitchFamily="18" charset="0"/>
            </a:endParaRPr>
          </a:p>
          <a:p>
            <a:pPr indent="457200">
              <a:spcAft>
                <a:spcPts val="0"/>
              </a:spcAft>
            </a:pPr>
            <a:r>
              <a:rPr lang="mk-MK" sz="2400" b="1" dirty="0" smtClean="0">
                <a:effectLst/>
                <a:latin typeface="Arial" panose="020B0604020202020204" pitchFamily="34" charset="0"/>
                <a:ea typeface="Times New Roman" panose="02020603050405020304" pitchFamily="18" charset="0"/>
              </a:rPr>
              <a:t>3</a:t>
            </a:r>
            <a:r>
              <a:rPr lang="mk-MK" sz="2400" dirty="0" smtClean="0">
                <a:effectLst/>
                <a:latin typeface="Arial" panose="020B0604020202020204" pitchFamily="34" charset="0"/>
                <a:ea typeface="Times New Roman" panose="02020603050405020304" pitchFamily="18" charset="0"/>
              </a:rPr>
              <a:t> бреговита оска</a:t>
            </a:r>
            <a:endParaRPr lang="en-US" sz="2400" dirty="0" smtClean="0">
              <a:effectLst/>
              <a:latin typeface="Times New Roman" panose="02020603050405020304" pitchFamily="18" charset="0"/>
              <a:ea typeface="Times New Roman" panose="02020603050405020304" pitchFamily="18" charset="0"/>
            </a:endParaRPr>
          </a:p>
          <a:p>
            <a:pPr indent="457200">
              <a:spcAft>
                <a:spcPts val="0"/>
              </a:spcAft>
            </a:pPr>
            <a:r>
              <a:rPr lang="mk-MK" sz="2400" b="1" dirty="0" smtClean="0">
                <a:effectLst/>
                <a:latin typeface="Arial" panose="020B0604020202020204" pitchFamily="34" charset="0"/>
                <a:ea typeface="Times New Roman" panose="02020603050405020304" pitchFamily="18" charset="0"/>
              </a:rPr>
              <a:t>4</a:t>
            </a:r>
            <a:r>
              <a:rPr lang="mk-MK" sz="2400" dirty="0" smtClean="0">
                <a:effectLst/>
                <a:latin typeface="Arial" panose="020B0604020202020204" pitchFamily="34" charset="0"/>
                <a:ea typeface="Times New Roman" panose="02020603050405020304" pitchFamily="18" charset="0"/>
              </a:rPr>
              <a:t> брегови</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58692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83733" y="131188"/>
            <a:ext cx="10634134" cy="6996710"/>
          </a:xfrm>
          <a:prstGeom prst="rect">
            <a:avLst/>
          </a:prstGeom>
        </p:spPr>
      </p:pic>
    </p:spTree>
    <p:extLst>
      <p:ext uri="{BB962C8B-B14F-4D97-AF65-F5344CB8AC3E}">
        <p14:creationId xmlns:p14="http://schemas.microsoft.com/office/powerpoint/2010/main" val="286932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9733" y="626533"/>
            <a:ext cx="10752667" cy="4524315"/>
          </a:xfrm>
          <a:prstGeom prst="rect">
            <a:avLst/>
          </a:prstGeom>
        </p:spPr>
        <p:txBody>
          <a:bodyPr wrap="square">
            <a:spAutoFit/>
          </a:bodyPr>
          <a:lstStyle/>
          <a:p>
            <a:pPr indent="457200" algn="just">
              <a:spcAft>
                <a:spcPts val="0"/>
              </a:spcAft>
            </a:pPr>
            <a:r>
              <a:rPr lang="mk-MK" sz="2400" dirty="0" smtClean="0">
                <a:effectLst/>
                <a:latin typeface="Arial" panose="020B0604020202020204" pitchFamily="34" charset="0"/>
                <a:ea typeface="Times New Roman" panose="02020603050405020304" pitchFamily="18" charset="0"/>
              </a:rPr>
              <a:t>При вртење на бреговитата оска </a:t>
            </a:r>
            <a:r>
              <a:rPr lang="mk-MK" sz="2400" b="1" dirty="0" smtClean="0">
                <a:effectLst/>
                <a:latin typeface="Arial" panose="020B0604020202020204" pitchFamily="34" charset="0"/>
                <a:ea typeface="Times New Roman" panose="02020603050405020304" pitchFamily="18" charset="0"/>
              </a:rPr>
              <a:t>3</a:t>
            </a:r>
            <a:r>
              <a:rPr lang="mk-MK" sz="2400" dirty="0" smtClean="0">
                <a:effectLst/>
                <a:latin typeface="Arial" panose="020B0604020202020204" pitchFamily="34" charset="0"/>
                <a:ea typeface="Times New Roman" panose="02020603050405020304" pitchFamily="18" charset="0"/>
              </a:rPr>
              <a:t>,бреговите </a:t>
            </a:r>
            <a:r>
              <a:rPr lang="mk-MK" sz="2400" b="1" dirty="0" smtClean="0">
                <a:effectLst/>
                <a:latin typeface="Arial" panose="020B0604020202020204" pitchFamily="34" charset="0"/>
                <a:ea typeface="Times New Roman" panose="02020603050405020304" pitchFamily="18" charset="0"/>
              </a:rPr>
              <a:t>4</a:t>
            </a:r>
            <a:r>
              <a:rPr lang="mk-MK" sz="2400" dirty="0" smtClean="0">
                <a:effectLst/>
                <a:latin typeface="Arial" panose="020B0604020202020204" pitchFamily="34" charset="0"/>
                <a:ea typeface="Times New Roman" panose="02020603050405020304" pitchFamily="18" charset="0"/>
              </a:rPr>
              <a:t> ги потиснуваат разводните елементи, наизменично. Како што е прикажано на сл. 30 вториот и четвртиот разводен елемент се притиснати надолу и се отвораат, а првиот и третиот вентил се затворени. Вториот вентил го отвора преминот кон првата комора од работниот цилиндер </a:t>
            </a:r>
            <a:r>
              <a:rPr lang="mk-MK" sz="2400" b="1" dirty="0" smtClean="0">
                <a:effectLst/>
                <a:latin typeface="Arial" panose="020B0604020202020204" pitchFamily="34" charset="0"/>
                <a:ea typeface="Times New Roman" panose="02020603050405020304" pitchFamily="18" charset="0"/>
              </a:rPr>
              <a:t>А</a:t>
            </a:r>
            <a:r>
              <a:rPr lang="mk-MK" sz="2400" dirty="0" smtClean="0">
                <a:effectLst/>
                <a:latin typeface="Arial" panose="020B0604020202020204" pitchFamily="34" charset="0"/>
                <a:ea typeface="Times New Roman" panose="02020603050405020304" pitchFamily="18" charset="0"/>
              </a:rPr>
              <a:t>, а четвртиот вентил го отвора преминот од втората комора </a:t>
            </a:r>
            <a:r>
              <a:rPr lang="mk-MK" sz="2400" b="1" dirty="0" smtClean="0">
                <a:effectLst/>
                <a:latin typeface="Arial" panose="020B0604020202020204" pitchFamily="34" charset="0"/>
                <a:ea typeface="Times New Roman" panose="02020603050405020304" pitchFamily="18" charset="0"/>
              </a:rPr>
              <a:t>В</a:t>
            </a:r>
            <a:r>
              <a:rPr lang="mk-MK" sz="2400" dirty="0" smtClean="0">
                <a:effectLst/>
                <a:latin typeface="Arial" panose="020B0604020202020204" pitchFamily="34" charset="0"/>
                <a:ea typeface="Times New Roman" panose="02020603050405020304" pitchFamily="18" charset="0"/>
              </a:rPr>
              <a:t> кон резервоарот </a:t>
            </a:r>
            <a:r>
              <a:rPr lang="mk-MK" sz="2400" b="1" dirty="0" smtClean="0">
                <a:effectLst/>
                <a:latin typeface="Arial" panose="020B0604020202020204" pitchFamily="34" charset="0"/>
                <a:ea typeface="Times New Roman" panose="02020603050405020304" pitchFamily="18" charset="0"/>
              </a:rPr>
              <a:t>Т</a:t>
            </a:r>
            <a:r>
              <a:rPr lang="mk-MK" sz="2400" dirty="0" smtClean="0">
                <a:effectLst/>
                <a:latin typeface="Arial" panose="020B0604020202020204" pitchFamily="34" charset="0"/>
                <a:ea typeface="Times New Roman" panose="02020603050405020304" pitchFamily="18" charset="0"/>
              </a:rPr>
              <a:t>. При следното завртување на бреговитата оска </a:t>
            </a:r>
            <a:r>
              <a:rPr lang="mk-MK" sz="2400" b="1" dirty="0" smtClean="0">
                <a:effectLst/>
                <a:latin typeface="Arial" panose="020B0604020202020204" pitchFamily="34" charset="0"/>
                <a:ea typeface="Times New Roman" panose="02020603050405020304" pitchFamily="18" charset="0"/>
              </a:rPr>
              <a:t>3</a:t>
            </a:r>
            <a:r>
              <a:rPr lang="mk-MK" sz="2400" dirty="0" smtClean="0">
                <a:effectLst/>
                <a:latin typeface="Arial" panose="020B0604020202020204" pitchFamily="34" charset="0"/>
                <a:ea typeface="Times New Roman" panose="02020603050405020304" pitchFamily="18" charset="0"/>
              </a:rPr>
              <a:t> се отвораат првиот и третиот вентил, а вториот и четвртиот се затворени. Со ова преку првиот вентил се остварува премин на работната течност до втората комора од </a:t>
            </a:r>
            <a:r>
              <a:rPr lang="mk-MK" sz="2400" dirty="0" err="1" smtClean="0">
                <a:effectLst/>
                <a:latin typeface="Arial" panose="020B0604020202020204" pitchFamily="34" charset="0"/>
                <a:ea typeface="Times New Roman" panose="02020603050405020304" pitchFamily="18" charset="0"/>
              </a:rPr>
              <a:t>цилиндерот</a:t>
            </a:r>
            <a:r>
              <a:rPr lang="mk-MK" sz="2400" dirty="0" smtClean="0">
                <a:effectLst/>
                <a:latin typeface="Arial" panose="020B0604020202020204" pitchFamily="34" charset="0"/>
                <a:ea typeface="Times New Roman" panose="02020603050405020304" pitchFamily="18" charset="0"/>
              </a:rPr>
              <a:t> </a:t>
            </a:r>
            <a:r>
              <a:rPr lang="mk-MK" sz="2400" b="1" dirty="0" smtClean="0">
                <a:effectLst/>
                <a:latin typeface="Arial" panose="020B0604020202020204" pitchFamily="34" charset="0"/>
                <a:ea typeface="Times New Roman" panose="02020603050405020304" pitchFamily="18" charset="0"/>
              </a:rPr>
              <a:t>В</a:t>
            </a:r>
            <a:r>
              <a:rPr lang="mk-MK" sz="2400" dirty="0" smtClean="0">
                <a:effectLst/>
                <a:latin typeface="Arial" panose="020B0604020202020204" pitchFamily="34" charset="0"/>
                <a:ea typeface="Times New Roman" panose="02020603050405020304" pitchFamily="18" charset="0"/>
              </a:rPr>
              <a:t>, а преку третиот вентил се празни првата комора од </a:t>
            </a:r>
            <a:r>
              <a:rPr lang="mk-MK" sz="2400" dirty="0" err="1" smtClean="0">
                <a:effectLst/>
                <a:latin typeface="Arial" panose="020B0604020202020204" pitchFamily="34" charset="0"/>
                <a:ea typeface="Times New Roman" panose="02020603050405020304" pitchFamily="18" charset="0"/>
              </a:rPr>
              <a:t>цилиндерот</a:t>
            </a:r>
            <a:r>
              <a:rPr lang="mk-MK" sz="2400" dirty="0" smtClean="0">
                <a:effectLst/>
                <a:latin typeface="Arial" panose="020B0604020202020204" pitchFamily="34" charset="0"/>
                <a:ea typeface="Times New Roman" panose="02020603050405020304" pitchFamily="18" charset="0"/>
              </a:rPr>
              <a:t> </a:t>
            </a:r>
            <a:r>
              <a:rPr lang="mk-MK" sz="2400" b="1" dirty="0" smtClean="0">
                <a:effectLst/>
                <a:latin typeface="Arial" panose="020B0604020202020204" pitchFamily="34" charset="0"/>
                <a:ea typeface="Times New Roman" panose="02020603050405020304" pitchFamily="18" charset="0"/>
              </a:rPr>
              <a:t>А</a:t>
            </a:r>
            <a:r>
              <a:rPr lang="mk-MK" sz="2400" dirty="0" smtClean="0">
                <a:effectLst/>
                <a:latin typeface="Arial" panose="020B0604020202020204" pitchFamily="34" charset="0"/>
                <a:ea typeface="Times New Roman" panose="02020603050405020304" pitchFamily="18" charset="0"/>
              </a:rPr>
              <a:t> во резервоарот </a:t>
            </a:r>
            <a:r>
              <a:rPr lang="mk-MK" sz="2400" b="1" dirty="0" smtClean="0">
                <a:effectLst/>
                <a:latin typeface="Arial" panose="020B0604020202020204" pitchFamily="34" charset="0"/>
                <a:ea typeface="Times New Roman" panose="02020603050405020304" pitchFamily="18" charset="0"/>
              </a:rPr>
              <a:t>Т</a:t>
            </a:r>
            <a:r>
              <a:rPr lang="mk-MK" sz="2400" dirty="0" smtClean="0">
                <a:effectLst/>
                <a:latin typeface="Arial" panose="020B0604020202020204" pitchFamily="34" charset="0"/>
                <a:ea typeface="Times New Roman" panose="02020603050405020304" pitchFamily="18" charset="0"/>
              </a:rPr>
              <a:t>. </a:t>
            </a:r>
            <a:endParaRPr lang="en-US" sz="24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76870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15999" y="558800"/>
            <a:ext cx="10481733" cy="3508653"/>
          </a:xfrm>
          <a:prstGeom prst="rect">
            <a:avLst/>
          </a:prstGeom>
        </p:spPr>
        <p:txBody>
          <a:bodyPr wrap="square">
            <a:spAutoFit/>
          </a:bodyPr>
          <a:lstStyle/>
          <a:p>
            <a:pPr indent="457200" algn="just">
              <a:spcAft>
                <a:spcPts val="0"/>
              </a:spcAft>
            </a:pPr>
            <a:r>
              <a:rPr lang="mk-MK" sz="3600" b="1" dirty="0" smtClean="0">
                <a:effectLst/>
                <a:latin typeface="Arial" panose="020B0604020202020204" pitchFamily="34" charset="0"/>
                <a:ea typeface="Times New Roman" panose="02020603050405020304" pitchFamily="18" charset="0"/>
              </a:rPr>
              <a:t>ВЕНТИЛИ</a:t>
            </a:r>
            <a:endParaRPr lang="en-US" sz="3600" dirty="0" smtClean="0">
              <a:effectLst/>
              <a:latin typeface="Times New Roman" panose="02020603050405020304" pitchFamily="18" charset="0"/>
              <a:ea typeface="Times New Roman" panose="02020603050405020304" pitchFamily="18" charset="0"/>
            </a:endParaRPr>
          </a:p>
          <a:p>
            <a:pPr indent="457200" algn="ctr">
              <a:spcAft>
                <a:spcPts val="0"/>
              </a:spcAft>
            </a:pPr>
            <a:r>
              <a:rPr lang="mk-MK" dirty="0" smtClean="0">
                <a:effectLst/>
                <a:latin typeface="Arial" panose="020B0604020202020204" pitchFamily="34" charset="0"/>
                <a:ea typeface="Times New Roman" panose="02020603050405020304" pitchFamily="18" charset="0"/>
              </a:rPr>
              <a:t> </a:t>
            </a:r>
            <a:endParaRPr lang="en-US"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Компонентите со кои се управува со хидрауличниот систем и со кои се регулираат притисокот и протокот или се спречува преминувањето на работната течност се викаат </a:t>
            </a:r>
            <a:r>
              <a:rPr lang="mk-MK" sz="2400" b="1" dirty="0" smtClean="0">
                <a:effectLst/>
                <a:latin typeface="Arial" panose="020B0604020202020204" pitchFamily="34" charset="0"/>
                <a:ea typeface="Times New Roman" panose="02020603050405020304" pitchFamily="18" charset="0"/>
              </a:rPr>
              <a:t>вентили</a:t>
            </a:r>
            <a:r>
              <a:rPr lang="mk-MK" sz="2400" dirty="0" smtClean="0">
                <a:effectLst/>
                <a:latin typeface="Arial" panose="020B0604020202020204" pitchFamily="34" charset="0"/>
                <a:ea typeface="Times New Roman" panose="02020603050405020304" pitchFamily="18" charset="0"/>
              </a:rPr>
              <a:t>. </a:t>
            </a:r>
            <a:endParaRPr lang="en-US" sz="24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Според намената вентилите се делат на:</a:t>
            </a:r>
            <a:endParaRPr lang="en-US" sz="24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 притисни вентили</a:t>
            </a:r>
            <a:endParaRPr lang="en-US" sz="24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 проточни вентили</a:t>
            </a:r>
            <a:endParaRPr lang="en-US" sz="2400" dirty="0" smtClean="0">
              <a:effectLst/>
              <a:latin typeface="Times New Roman" panose="02020603050405020304" pitchFamily="18" charset="0"/>
              <a:ea typeface="Times New Roman" panose="02020603050405020304" pitchFamily="18" charset="0"/>
            </a:endParaRPr>
          </a:p>
          <a:p>
            <a:pPr indent="457200">
              <a:spcAft>
                <a:spcPts val="0"/>
              </a:spcAft>
            </a:pPr>
            <a:r>
              <a:rPr lang="mk-MK" sz="2400" dirty="0" smtClean="0">
                <a:effectLst/>
                <a:latin typeface="Arial" panose="020B0604020202020204" pitchFamily="34" charset="0"/>
                <a:ea typeface="Times New Roman" panose="02020603050405020304" pitchFamily="18" charset="0"/>
              </a:rPr>
              <a:t>- </a:t>
            </a:r>
            <a:r>
              <a:rPr lang="mk-MK" sz="2400" dirty="0" err="1" smtClean="0">
                <a:effectLst/>
                <a:latin typeface="Arial" panose="020B0604020202020204" pitchFamily="34" charset="0"/>
                <a:ea typeface="Times New Roman" panose="02020603050405020304" pitchFamily="18" charset="0"/>
              </a:rPr>
              <a:t>насочувачки</a:t>
            </a:r>
            <a:r>
              <a:rPr lang="mk-MK" sz="2400" dirty="0" smtClean="0">
                <a:effectLst/>
                <a:latin typeface="Arial" panose="020B0604020202020204" pitchFamily="34" charset="0"/>
                <a:ea typeface="Times New Roman" panose="02020603050405020304" pitchFamily="18" charset="0"/>
              </a:rPr>
              <a:t> вентили.</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31412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14401" y="117580"/>
            <a:ext cx="10447866" cy="6676948"/>
          </a:xfrm>
          <a:prstGeom prst="rect">
            <a:avLst/>
          </a:prstGeom>
        </p:spPr>
      </p:pic>
    </p:spTree>
    <p:extLst>
      <p:ext uri="{BB962C8B-B14F-4D97-AF65-F5344CB8AC3E}">
        <p14:creationId xmlns:p14="http://schemas.microsoft.com/office/powerpoint/2010/main" val="596638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7999" y="355599"/>
            <a:ext cx="11311467" cy="5262979"/>
          </a:xfrm>
          <a:prstGeom prst="rect">
            <a:avLst/>
          </a:prstGeom>
        </p:spPr>
        <p:txBody>
          <a:bodyPr wrap="square">
            <a:spAutoFit/>
          </a:bodyPr>
          <a:lstStyle/>
          <a:p>
            <a:pPr indent="457200" algn="just">
              <a:spcAft>
                <a:spcPts val="0"/>
              </a:spcAft>
            </a:pPr>
            <a:r>
              <a:rPr lang="mk-MK" sz="2400" dirty="0" smtClean="0">
                <a:effectLst/>
                <a:latin typeface="Arial" panose="020B0604020202020204" pitchFamily="34" charset="0"/>
                <a:ea typeface="Times New Roman" panose="02020603050405020304" pitchFamily="18" charset="0"/>
              </a:rPr>
              <a:t>Принципот на работа на вентилот на сл. 32 се заснова врз рамнотежа на силата на притисок на работната течност и силата на пружината. Сè додека силата на притисок на течноста е помала или еднаква на силата на пружината, конусот </a:t>
            </a:r>
            <a:r>
              <a:rPr lang="mk-MK" sz="2400" b="1" dirty="0" smtClean="0">
                <a:effectLst/>
                <a:latin typeface="Arial" panose="020B0604020202020204" pitchFamily="34" charset="0"/>
                <a:ea typeface="Times New Roman" panose="02020603050405020304" pitchFamily="18" charset="0"/>
              </a:rPr>
              <a:t>3</a:t>
            </a:r>
            <a:r>
              <a:rPr lang="mk-MK" sz="2400" dirty="0" smtClean="0">
                <a:effectLst/>
                <a:latin typeface="Arial" panose="020B0604020202020204" pitchFamily="34" charset="0"/>
                <a:ea typeface="Times New Roman" panose="02020603050405020304" pitchFamily="18" charset="0"/>
              </a:rPr>
              <a:t> (може да биде топче или клип) останува во своето седиште. </a:t>
            </a:r>
            <a:endParaRPr lang="en-US" sz="24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Кога силата на притисок на течноста ќе ја премине силата на пружината, конусот </a:t>
            </a:r>
            <a:r>
              <a:rPr lang="mk-MK" sz="2400" b="1" dirty="0" smtClean="0">
                <a:effectLst/>
                <a:latin typeface="Arial" panose="020B0604020202020204" pitchFamily="34" charset="0"/>
                <a:ea typeface="Times New Roman" panose="02020603050405020304" pitchFamily="18" charset="0"/>
              </a:rPr>
              <a:t>3</a:t>
            </a:r>
            <a:r>
              <a:rPr lang="mk-MK" sz="2400" dirty="0" smtClean="0">
                <a:effectLst/>
                <a:latin typeface="Arial" panose="020B0604020202020204" pitchFamily="34" charset="0"/>
                <a:ea typeface="Times New Roman" panose="02020603050405020304" pitchFamily="18" charset="0"/>
              </a:rPr>
              <a:t> на вентилот се поместува од своето седиште собирајќи ја пружината </a:t>
            </a:r>
            <a:r>
              <a:rPr lang="mk-MK" sz="2400" b="1" dirty="0" smtClean="0">
                <a:effectLst/>
                <a:latin typeface="Arial" panose="020B0604020202020204" pitchFamily="34" charset="0"/>
                <a:ea typeface="Times New Roman" panose="02020603050405020304" pitchFamily="18" charset="0"/>
              </a:rPr>
              <a:t>2</a:t>
            </a:r>
            <a:r>
              <a:rPr lang="mk-MK" sz="2400" dirty="0" smtClean="0">
                <a:effectLst/>
                <a:latin typeface="Arial" panose="020B0604020202020204" pitchFamily="34" charset="0"/>
                <a:ea typeface="Times New Roman" panose="02020603050405020304" pitchFamily="18" charset="0"/>
              </a:rPr>
              <a:t> со што се остварува врска меѓу </a:t>
            </a:r>
            <a:r>
              <a:rPr lang="mk-MK" sz="2400" dirty="0" err="1" smtClean="0">
                <a:effectLst/>
                <a:latin typeface="Arial" panose="020B0604020202020204" pitchFamily="34" charset="0"/>
                <a:ea typeface="Times New Roman" panose="02020603050405020304" pitchFamily="18" charset="0"/>
              </a:rPr>
              <a:t>потисниот</a:t>
            </a:r>
            <a:r>
              <a:rPr lang="mk-MK" sz="2400" dirty="0" smtClean="0">
                <a:effectLst/>
                <a:latin typeface="Arial" panose="020B0604020202020204" pitchFamily="34" charset="0"/>
                <a:ea typeface="Times New Roman" panose="02020603050405020304" pitchFamily="18" charset="0"/>
              </a:rPr>
              <a:t> вод </a:t>
            </a:r>
            <a:r>
              <a:rPr lang="mk-MK" sz="2400" b="1" dirty="0" smtClean="0">
                <a:effectLst/>
                <a:latin typeface="Arial" panose="020B0604020202020204" pitchFamily="34" charset="0"/>
                <a:ea typeface="Times New Roman" panose="02020603050405020304" pitchFamily="18" charset="0"/>
              </a:rPr>
              <a:t>P</a:t>
            </a:r>
            <a:r>
              <a:rPr lang="mk-MK" sz="2400" dirty="0" smtClean="0">
                <a:effectLst/>
                <a:latin typeface="Arial" panose="020B0604020202020204" pitchFamily="34" charset="0"/>
                <a:ea typeface="Times New Roman" panose="02020603050405020304" pitchFamily="18" charset="0"/>
              </a:rPr>
              <a:t> и </a:t>
            </a:r>
            <a:r>
              <a:rPr lang="mk-MK" sz="2400" dirty="0" err="1" smtClean="0">
                <a:effectLst/>
                <a:latin typeface="Arial" panose="020B0604020202020204" pitchFamily="34" charset="0"/>
                <a:ea typeface="Times New Roman" panose="02020603050405020304" pitchFamily="18" charset="0"/>
              </a:rPr>
              <a:t>преливниот</a:t>
            </a:r>
            <a:r>
              <a:rPr lang="mk-MK" sz="2400" dirty="0" smtClean="0">
                <a:effectLst/>
                <a:latin typeface="Arial" panose="020B0604020202020204" pitchFamily="34" charset="0"/>
                <a:ea typeface="Times New Roman" panose="02020603050405020304" pitchFamily="18" charset="0"/>
              </a:rPr>
              <a:t> отвор кон резервоарот </a:t>
            </a:r>
            <a:r>
              <a:rPr lang="mk-MK" sz="2400" b="1" dirty="0" smtClean="0">
                <a:effectLst/>
                <a:latin typeface="Arial" panose="020B0604020202020204" pitchFamily="34" charset="0"/>
                <a:ea typeface="Times New Roman" panose="02020603050405020304" pitchFamily="18" charset="0"/>
              </a:rPr>
              <a:t>5</a:t>
            </a:r>
            <a:r>
              <a:rPr lang="mk-MK" sz="2400" dirty="0" smtClean="0">
                <a:effectLst/>
                <a:latin typeface="Arial" panose="020B0604020202020204" pitchFamily="34" charset="0"/>
                <a:ea typeface="Times New Roman" panose="02020603050405020304" pitchFamily="18" charset="0"/>
              </a:rPr>
              <a:t>. При намалување на притисокот на течноста под притисок на отворање, вентилот повторно се враќа во своето седиште. </a:t>
            </a:r>
            <a:endParaRPr lang="en-US" sz="24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Конструкцијата на вентилот за ограничување на притисокот е таква што со </a:t>
            </a:r>
            <a:r>
              <a:rPr lang="mk-MK" sz="2400" dirty="0" err="1" smtClean="0">
                <a:effectLst/>
                <a:latin typeface="Arial" panose="020B0604020202020204" pitchFamily="34" charset="0"/>
                <a:ea typeface="Times New Roman" panose="02020603050405020304" pitchFamily="18" charset="0"/>
              </a:rPr>
              <a:t>завртката</a:t>
            </a:r>
            <a:r>
              <a:rPr lang="mk-MK" sz="2400" dirty="0" smtClean="0">
                <a:effectLst/>
                <a:latin typeface="Arial" panose="020B0604020202020204" pitchFamily="34" charset="0"/>
                <a:ea typeface="Times New Roman" panose="02020603050405020304" pitchFamily="18" charset="0"/>
              </a:rPr>
              <a:t> за </a:t>
            </a:r>
            <a:r>
              <a:rPr lang="mk-MK" sz="2400" dirty="0" err="1" smtClean="0">
                <a:effectLst/>
                <a:latin typeface="Arial" panose="020B0604020202020204" pitchFamily="34" charset="0"/>
                <a:ea typeface="Times New Roman" panose="02020603050405020304" pitchFamily="18" charset="0"/>
              </a:rPr>
              <a:t>подесување</a:t>
            </a:r>
            <a:r>
              <a:rPr lang="mk-MK" sz="2400" dirty="0" smtClean="0">
                <a:effectLst/>
                <a:latin typeface="Arial" panose="020B0604020202020204" pitchFamily="34" charset="0"/>
                <a:ea typeface="Times New Roman" panose="02020603050405020304" pitchFamily="18" charset="0"/>
              </a:rPr>
              <a:t> </a:t>
            </a:r>
            <a:r>
              <a:rPr lang="mk-MK" sz="2400" b="1" dirty="0" smtClean="0">
                <a:effectLst/>
                <a:latin typeface="Arial" panose="020B0604020202020204" pitchFamily="34" charset="0"/>
                <a:ea typeface="Times New Roman" panose="02020603050405020304" pitchFamily="18" charset="0"/>
              </a:rPr>
              <a:t>4</a:t>
            </a:r>
            <a:r>
              <a:rPr lang="mk-MK" sz="2400" dirty="0" smtClean="0">
                <a:effectLst/>
                <a:latin typeface="Arial" panose="020B0604020202020204" pitchFamily="34" charset="0"/>
                <a:ea typeface="Times New Roman" panose="02020603050405020304" pitchFamily="18" charset="0"/>
              </a:rPr>
              <a:t> се овозможува </a:t>
            </a:r>
            <a:r>
              <a:rPr lang="mk-MK" sz="2400" dirty="0" err="1" smtClean="0">
                <a:effectLst/>
                <a:latin typeface="Arial" panose="020B0604020202020204" pitchFamily="34" charset="0"/>
                <a:ea typeface="Times New Roman" panose="02020603050405020304" pitchFamily="18" charset="0"/>
              </a:rPr>
              <a:t>подесување</a:t>
            </a:r>
            <a:r>
              <a:rPr lang="mk-MK" sz="2400" dirty="0" smtClean="0">
                <a:effectLst/>
                <a:latin typeface="Arial" panose="020B0604020202020204" pitchFamily="34" charset="0"/>
                <a:ea typeface="Times New Roman" panose="02020603050405020304" pitchFamily="18" charset="0"/>
              </a:rPr>
              <a:t> на притисокот на отворање на вентилот. Најчесто вентилот се </a:t>
            </a:r>
            <a:r>
              <a:rPr lang="mk-MK" sz="2400" dirty="0" err="1" smtClean="0">
                <a:effectLst/>
                <a:latin typeface="Arial" panose="020B0604020202020204" pitchFamily="34" charset="0"/>
                <a:ea typeface="Times New Roman" panose="02020603050405020304" pitchFamily="18" charset="0"/>
              </a:rPr>
              <a:t>подесува</a:t>
            </a:r>
            <a:r>
              <a:rPr lang="mk-MK" sz="2400" dirty="0" smtClean="0">
                <a:effectLst/>
                <a:latin typeface="Arial" panose="020B0604020202020204" pitchFamily="34" charset="0"/>
                <a:ea typeface="Times New Roman" panose="02020603050405020304" pitchFamily="18" charset="0"/>
              </a:rPr>
              <a:t> на притисок кој е за 10 – 20% поголем од номиналниот притисок.</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34056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2667" y="338667"/>
            <a:ext cx="10854266" cy="4616648"/>
          </a:xfrm>
          <a:prstGeom prst="rect">
            <a:avLst/>
          </a:prstGeom>
        </p:spPr>
        <p:txBody>
          <a:bodyPr wrap="square">
            <a:spAutoFit/>
          </a:bodyPr>
          <a:lstStyle/>
          <a:p>
            <a:pPr indent="457200" algn="just">
              <a:spcAft>
                <a:spcPts val="0"/>
              </a:spcAft>
            </a:pPr>
            <a:r>
              <a:rPr lang="mk-MK" sz="3600" b="1" dirty="0" smtClean="0">
                <a:effectLst/>
                <a:latin typeface="Arial" panose="020B0604020202020204" pitchFamily="34" charset="0"/>
                <a:ea typeface="Times New Roman" panose="02020603050405020304" pitchFamily="18" charset="0"/>
              </a:rPr>
              <a:t>ХИДРАУЛИЧНИ РАЗВОДНИЦИ</a:t>
            </a:r>
            <a:endParaRPr lang="en-US" sz="3600" dirty="0" smtClean="0">
              <a:effectLst/>
              <a:latin typeface="Times New Roman" panose="02020603050405020304" pitchFamily="18" charset="0"/>
              <a:ea typeface="Times New Roman" panose="02020603050405020304" pitchFamily="18" charset="0"/>
            </a:endParaRPr>
          </a:p>
          <a:p>
            <a:pPr indent="457200" algn="ctr">
              <a:spcAft>
                <a:spcPts val="0"/>
              </a:spcAft>
            </a:pPr>
            <a:r>
              <a:rPr lang="mk-MK" dirty="0" smtClean="0">
                <a:effectLst/>
                <a:latin typeface="Arial" panose="020B0604020202020204" pitchFamily="34" charset="0"/>
                <a:ea typeface="Times New Roman" panose="02020603050405020304" pitchFamily="18" charset="0"/>
              </a:rPr>
              <a:t> </a:t>
            </a:r>
            <a:endParaRPr lang="en-US"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Разводниците се хидраулични компоненти кои служат за управување во хидрауличните системи, т.е. разведување на работната течност во поодделни делови на хидрауличниот систем. Со помош на разводниците се насочува работната течност во соодветни извршни уреди (</a:t>
            </a:r>
            <a:r>
              <a:rPr lang="mk-MK" sz="2400" dirty="0" err="1" smtClean="0">
                <a:effectLst/>
                <a:latin typeface="Arial" panose="020B0604020202020204" pitchFamily="34" charset="0"/>
                <a:ea typeface="Times New Roman" panose="02020603050405020304" pitchFamily="18" charset="0"/>
              </a:rPr>
              <a:t>хидромотори</a:t>
            </a:r>
            <a:r>
              <a:rPr lang="mk-MK" sz="2400" dirty="0" smtClean="0">
                <a:effectLst/>
                <a:latin typeface="Arial" panose="020B0604020202020204" pitchFamily="34" charset="0"/>
                <a:ea typeface="Times New Roman" panose="02020603050405020304" pitchFamily="18" charset="0"/>
              </a:rPr>
              <a:t>, </a:t>
            </a:r>
            <a:r>
              <a:rPr lang="mk-MK" sz="2400" dirty="0" err="1" smtClean="0">
                <a:effectLst/>
                <a:latin typeface="Arial" panose="020B0604020202020204" pitchFamily="34" charset="0"/>
                <a:ea typeface="Times New Roman" panose="02020603050405020304" pitchFamily="18" charset="0"/>
              </a:rPr>
              <a:t>хидроцилиндри</a:t>
            </a:r>
            <a:r>
              <a:rPr lang="mk-MK" sz="2400" dirty="0" smtClean="0">
                <a:effectLst/>
                <a:latin typeface="Arial" panose="020B0604020202020204" pitchFamily="34" charset="0"/>
                <a:ea typeface="Times New Roman" panose="02020603050405020304" pitchFamily="18" charset="0"/>
              </a:rPr>
              <a:t>). </a:t>
            </a:r>
            <a:endParaRPr lang="en-US" sz="24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 </a:t>
            </a:r>
            <a:endParaRPr lang="en-US" sz="24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Според својата </a:t>
            </a:r>
            <a:r>
              <a:rPr lang="mk-MK" sz="2400" b="1" dirty="0" smtClean="0">
                <a:effectLst/>
                <a:latin typeface="Arial" panose="020B0604020202020204" pitchFamily="34" charset="0"/>
                <a:ea typeface="Times New Roman" panose="02020603050405020304" pitchFamily="18" charset="0"/>
              </a:rPr>
              <a:t>конструкција </a:t>
            </a:r>
            <a:r>
              <a:rPr lang="mk-MK" sz="2400" dirty="0" smtClean="0">
                <a:effectLst/>
                <a:latin typeface="Arial" panose="020B0604020202020204" pitchFamily="34" charset="0"/>
                <a:ea typeface="Times New Roman" panose="02020603050405020304" pitchFamily="18" charset="0"/>
              </a:rPr>
              <a:t>разводниците се делат на:</a:t>
            </a:r>
            <a:endParaRPr lang="en-US" sz="2400" dirty="0" smtClean="0">
              <a:effectLst/>
              <a:latin typeface="Times New Roman" panose="02020603050405020304" pitchFamily="18" charset="0"/>
              <a:ea typeface="Times New Roman" panose="02020603050405020304" pitchFamily="18" charset="0"/>
            </a:endParaRPr>
          </a:p>
          <a:p>
            <a:pPr indent="457200">
              <a:spcAft>
                <a:spcPts val="0"/>
              </a:spcAft>
            </a:pPr>
            <a:r>
              <a:rPr lang="mk-MK" sz="2400" dirty="0" smtClean="0">
                <a:effectLst/>
                <a:latin typeface="Arial" panose="020B0604020202020204" pitchFamily="34" charset="0"/>
                <a:ea typeface="Times New Roman" panose="02020603050405020304" pitchFamily="18" charset="0"/>
              </a:rPr>
              <a:t>- </a:t>
            </a:r>
            <a:r>
              <a:rPr lang="mk-MK" sz="2400" dirty="0" err="1" smtClean="0">
                <a:effectLst/>
                <a:latin typeface="Arial" panose="020B0604020202020204" pitchFamily="34" charset="0"/>
                <a:ea typeface="Times New Roman" panose="02020603050405020304" pitchFamily="18" charset="0"/>
              </a:rPr>
              <a:t>клипни</a:t>
            </a:r>
            <a:r>
              <a:rPr lang="mk-MK" sz="2400" dirty="0" smtClean="0">
                <a:effectLst/>
                <a:latin typeface="Arial" panose="020B0604020202020204" pitchFamily="34" charset="0"/>
                <a:ea typeface="Times New Roman" panose="02020603050405020304" pitchFamily="18" charset="0"/>
              </a:rPr>
              <a:t> разводници</a:t>
            </a:r>
            <a:endParaRPr lang="en-US" sz="2400" dirty="0" smtClean="0">
              <a:effectLst/>
              <a:latin typeface="Times New Roman" panose="02020603050405020304" pitchFamily="18" charset="0"/>
              <a:ea typeface="Times New Roman" panose="02020603050405020304" pitchFamily="18" charset="0"/>
            </a:endParaRPr>
          </a:p>
          <a:p>
            <a:pPr indent="457200">
              <a:spcAft>
                <a:spcPts val="0"/>
              </a:spcAft>
            </a:pPr>
            <a:r>
              <a:rPr lang="mk-MK" sz="2400" dirty="0" smtClean="0">
                <a:effectLst/>
                <a:latin typeface="Arial" panose="020B0604020202020204" pitchFamily="34" charset="0"/>
                <a:ea typeface="Times New Roman" panose="02020603050405020304" pitchFamily="18" charset="0"/>
              </a:rPr>
              <a:t>- плочести разводници</a:t>
            </a:r>
            <a:endParaRPr lang="en-US" sz="2400" dirty="0" smtClean="0">
              <a:effectLst/>
              <a:latin typeface="Times New Roman" panose="02020603050405020304" pitchFamily="18" charset="0"/>
              <a:ea typeface="Times New Roman" panose="02020603050405020304" pitchFamily="18" charset="0"/>
            </a:endParaRPr>
          </a:p>
          <a:p>
            <a:pPr indent="457200">
              <a:spcAft>
                <a:spcPts val="0"/>
              </a:spcAft>
            </a:pPr>
            <a:r>
              <a:rPr lang="mk-MK" sz="2400" dirty="0" smtClean="0">
                <a:effectLst/>
                <a:latin typeface="Arial" panose="020B0604020202020204" pitchFamily="34" charset="0"/>
                <a:ea typeface="Times New Roman" panose="02020603050405020304" pitchFamily="18" charset="0"/>
              </a:rPr>
              <a:t>- </a:t>
            </a:r>
            <a:r>
              <a:rPr lang="mk-MK" sz="2400" dirty="0" err="1" smtClean="0">
                <a:effectLst/>
                <a:latin typeface="Arial" panose="020B0604020202020204" pitchFamily="34" charset="0"/>
                <a:ea typeface="Times New Roman" panose="02020603050405020304" pitchFamily="18" charset="0"/>
              </a:rPr>
              <a:t>вентилски</a:t>
            </a:r>
            <a:r>
              <a:rPr lang="mk-MK" sz="2400" dirty="0" smtClean="0">
                <a:effectLst/>
                <a:latin typeface="Arial" panose="020B0604020202020204" pitchFamily="34" charset="0"/>
                <a:ea typeface="Times New Roman" panose="02020603050405020304" pitchFamily="18" charset="0"/>
              </a:rPr>
              <a:t> разводници.</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89871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0399" y="474133"/>
            <a:ext cx="11243733" cy="4524315"/>
          </a:xfrm>
          <a:prstGeom prst="rect">
            <a:avLst/>
          </a:prstGeom>
        </p:spPr>
        <p:txBody>
          <a:bodyPr wrap="square">
            <a:spAutoFit/>
          </a:bodyPr>
          <a:lstStyle/>
          <a:p>
            <a:pPr indent="457200" algn="just">
              <a:spcAft>
                <a:spcPts val="0"/>
              </a:spcAft>
            </a:pPr>
            <a:r>
              <a:rPr lang="mk-MK" sz="2400" dirty="0" smtClean="0">
                <a:effectLst/>
                <a:latin typeface="Arial" panose="020B0604020202020204" pitchFamily="34" charset="0"/>
                <a:ea typeface="Times New Roman" panose="02020603050405020304" pitchFamily="18" charset="0"/>
              </a:rPr>
              <a:t>Во хидрауличните системи со високи работни притисоци, пречниците на влезните отвори на  вентилите со директно дејство се ограничени на големина од 25 </a:t>
            </a:r>
            <a:r>
              <a:rPr lang="mk-MK" sz="2400" dirty="0" err="1" smtClean="0">
                <a:effectLst/>
                <a:latin typeface="Arial" panose="020B0604020202020204" pitchFamily="34" charset="0"/>
                <a:ea typeface="Times New Roman" panose="02020603050405020304" pitchFamily="18" charset="0"/>
              </a:rPr>
              <a:t>mm</a:t>
            </a:r>
            <a:r>
              <a:rPr lang="mk-MK" sz="2400" dirty="0" smtClean="0">
                <a:effectLst/>
                <a:latin typeface="Arial" panose="020B0604020202020204" pitchFamily="34" charset="0"/>
                <a:ea typeface="Times New Roman" panose="02020603050405020304" pitchFamily="18" charset="0"/>
              </a:rPr>
              <a:t>. При поголеми вредности на пречникот димензиите на пружината добиваат големи вредности со што вентилите би биле </a:t>
            </a:r>
            <a:r>
              <a:rPr lang="mk-MK" sz="2400" dirty="0" err="1" smtClean="0">
                <a:effectLst/>
                <a:latin typeface="Arial" panose="020B0604020202020204" pitchFamily="34" charset="0"/>
                <a:ea typeface="Times New Roman" panose="02020603050405020304" pitchFamily="18" charset="0"/>
              </a:rPr>
              <a:t>гломазни</a:t>
            </a:r>
            <a:r>
              <a:rPr lang="mk-MK" sz="2400" dirty="0" smtClean="0">
                <a:effectLst/>
                <a:latin typeface="Arial" panose="020B0604020202020204" pitchFamily="34" charset="0"/>
                <a:ea typeface="Times New Roman" panose="02020603050405020304" pitchFamily="18" charset="0"/>
              </a:rPr>
              <a:t>. За да се избегне ова се користат вентили за ограничување на притисокот со индиректно дејство. </a:t>
            </a:r>
            <a:endParaRPr lang="en-US" sz="24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Вентилите за ограничување на притисокот се поставуваат што поблиску до уредот за чија заштита се наменети. За заштита на хидрауличните уреди од ненадејни, моментни порасти на притисокот (пр. хидрауличен удар) се препорачува примена на вентили со директно дејство бидејќи поради минималните маси на своите делови тие реагираат побрзо од оние со индиректно дејство.</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10663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6533" y="1066801"/>
            <a:ext cx="11040534" cy="4154984"/>
          </a:xfrm>
          <a:prstGeom prst="rect">
            <a:avLst/>
          </a:prstGeom>
        </p:spPr>
        <p:txBody>
          <a:bodyPr wrap="square">
            <a:spAutoFit/>
          </a:bodyPr>
          <a:lstStyle/>
          <a:p>
            <a:pPr indent="457200" algn="just">
              <a:spcAft>
                <a:spcPts val="0"/>
              </a:spcAft>
            </a:pPr>
            <a:r>
              <a:rPr lang="mk-MK" sz="2400" dirty="0" smtClean="0">
                <a:effectLst/>
                <a:latin typeface="Arial" panose="020B0604020202020204" pitchFamily="34" charset="0"/>
                <a:ea typeface="Times New Roman" panose="02020603050405020304" pitchFamily="18" charset="0"/>
              </a:rPr>
              <a:t>Вентилите за ограничување на притисокот се со повремено дејство, т.е. се отвораат само тогаш кога притисокот ќе порасне над дозволената вредност. </a:t>
            </a:r>
            <a:endParaRPr lang="en-US" sz="24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Освен нив постојат и вентили кои се со постојано дејство, т.н. </a:t>
            </a:r>
            <a:r>
              <a:rPr lang="mk-MK" sz="2400" b="1" dirty="0" err="1" smtClean="0">
                <a:effectLst/>
                <a:latin typeface="Arial" panose="020B0604020202020204" pitchFamily="34" charset="0"/>
                <a:ea typeface="Times New Roman" panose="02020603050405020304" pitchFamily="18" charset="0"/>
              </a:rPr>
              <a:t>преливни</a:t>
            </a:r>
            <a:r>
              <a:rPr lang="mk-MK" sz="2400" b="1" dirty="0" smtClean="0">
                <a:effectLst/>
                <a:latin typeface="Arial" panose="020B0604020202020204" pitchFamily="34" charset="0"/>
                <a:ea typeface="Times New Roman" panose="02020603050405020304" pitchFamily="18" charset="0"/>
              </a:rPr>
              <a:t> вентили</a:t>
            </a:r>
            <a:r>
              <a:rPr lang="mk-MK" sz="2400" dirty="0" smtClean="0">
                <a:effectLst/>
                <a:latin typeface="Arial" panose="020B0604020202020204" pitchFamily="34" charset="0"/>
                <a:ea typeface="Times New Roman" panose="02020603050405020304" pitchFamily="18" charset="0"/>
              </a:rPr>
              <a:t> кои се наменети за одржување на дадениот притисок на работната течност што се постигнува со непрекинато одведување на дел од течноста во резервоарот. </a:t>
            </a:r>
            <a:endParaRPr lang="en-US" sz="24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Принципот на работа на овие вентили не се разликува од принципот на работа на вентилите за ограничување на притисокот. Како </a:t>
            </a:r>
            <a:r>
              <a:rPr lang="mk-MK" sz="2400" dirty="0" err="1" smtClean="0">
                <a:effectLst/>
                <a:latin typeface="Arial" panose="020B0604020202020204" pitchFamily="34" charset="0"/>
                <a:ea typeface="Times New Roman" panose="02020603050405020304" pitchFamily="18" charset="0"/>
              </a:rPr>
              <a:t>преливни</a:t>
            </a:r>
            <a:r>
              <a:rPr lang="mk-MK" sz="2400" dirty="0" smtClean="0">
                <a:effectLst/>
                <a:latin typeface="Arial" panose="020B0604020202020204" pitchFamily="34" charset="0"/>
                <a:ea typeface="Times New Roman" panose="02020603050405020304" pitchFamily="18" charset="0"/>
              </a:rPr>
              <a:t> вентили се користат и вентилите за ограничување на притисокот со индиректно дејство.</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16556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09601" y="323845"/>
            <a:ext cx="11260666" cy="6373234"/>
          </a:xfrm>
          <a:prstGeom prst="rect">
            <a:avLst/>
          </a:prstGeom>
        </p:spPr>
      </p:pic>
    </p:spTree>
    <p:extLst>
      <p:ext uri="{BB962C8B-B14F-4D97-AF65-F5344CB8AC3E}">
        <p14:creationId xmlns:p14="http://schemas.microsoft.com/office/powerpoint/2010/main" val="561387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5733" y="440267"/>
            <a:ext cx="11209867" cy="4154984"/>
          </a:xfrm>
          <a:prstGeom prst="rect">
            <a:avLst/>
          </a:prstGeom>
        </p:spPr>
        <p:txBody>
          <a:bodyPr wrap="square">
            <a:spAutoFit/>
          </a:bodyPr>
          <a:lstStyle/>
          <a:p>
            <a:pPr indent="457200" algn="just">
              <a:spcAft>
                <a:spcPts val="0"/>
              </a:spcAft>
            </a:pPr>
            <a:r>
              <a:rPr lang="mk-MK" sz="2400" dirty="0" smtClean="0">
                <a:effectLst/>
                <a:latin typeface="Arial" panose="020B0604020202020204" pitchFamily="34" charset="0"/>
                <a:ea typeface="Times New Roman" panose="02020603050405020304" pitchFamily="18" charset="0"/>
              </a:rPr>
              <a:t>Преку водот </a:t>
            </a:r>
            <a:r>
              <a:rPr lang="mk-MK" sz="2400" b="1" dirty="0" smtClean="0">
                <a:effectLst/>
                <a:latin typeface="Arial" panose="020B0604020202020204" pitchFamily="34" charset="0"/>
                <a:ea typeface="Times New Roman" panose="02020603050405020304" pitchFamily="18" charset="0"/>
              </a:rPr>
              <a:t>I,</a:t>
            </a:r>
            <a:r>
              <a:rPr lang="mk-MK" sz="2400" dirty="0" smtClean="0">
                <a:effectLst/>
                <a:latin typeface="Arial" panose="020B0604020202020204" pitchFamily="34" charset="0"/>
                <a:ea typeface="Times New Roman" panose="02020603050405020304" pitchFamily="18" charset="0"/>
              </a:rPr>
              <a:t> низ каналот </a:t>
            </a:r>
            <a:r>
              <a:rPr lang="mk-MK" sz="2400" b="1" dirty="0" smtClean="0">
                <a:effectLst/>
                <a:latin typeface="Arial" panose="020B0604020202020204" pitchFamily="34" charset="0"/>
                <a:ea typeface="Times New Roman" panose="02020603050405020304" pitchFamily="18" charset="0"/>
              </a:rPr>
              <a:t>а</a:t>
            </a:r>
            <a:r>
              <a:rPr lang="mk-MK" sz="2400" dirty="0" smtClean="0">
                <a:effectLst/>
                <a:latin typeface="Arial" panose="020B0604020202020204" pitchFamily="34" charset="0"/>
                <a:ea typeface="Times New Roman" panose="02020603050405020304" pitchFamily="18" charset="0"/>
              </a:rPr>
              <a:t> се доведува работната течност од првиот систем, до долната челна </a:t>
            </a:r>
            <a:r>
              <a:rPr lang="mk-MK" sz="2400" dirty="0" err="1" smtClean="0">
                <a:effectLst/>
                <a:latin typeface="Arial" panose="020B0604020202020204" pitchFamily="34" charset="0"/>
                <a:ea typeface="Times New Roman" panose="02020603050405020304" pitchFamily="18" charset="0"/>
              </a:rPr>
              <a:t>поправина</a:t>
            </a:r>
            <a:r>
              <a:rPr lang="mk-MK" sz="2400" dirty="0" smtClean="0">
                <a:effectLst/>
                <a:latin typeface="Arial" panose="020B0604020202020204" pitchFamily="34" charset="0"/>
                <a:ea typeface="Times New Roman" panose="02020603050405020304" pitchFamily="18" charset="0"/>
              </a:rPr>
              <a:t> на клипот </a:t>
            </a:r>
            <a:r>
              <a:rPr lang="mk-MK" sz="2400" b="1" dirty="0" smtClean="0">
                <a:effectLst/>
                <a:latin typeface="Arial" panose="020B0604020202020204" pitchFamily="34" charset="0"/>
                <a:ea typeface="Times New Roman" panose="02020603050405020304" pitchFamily="18" charset="0"/>
              </a:rPr>
              <a:t>4 </a:t>
            </a:r>
            <a:r>
              <a:rPr lang="mk-MK" sz="2400" dirty="0" smtClean="0">
                <a:effectLst/>
                <a:latin typeface="Arial" panose="020B0604020202020204" pitchFamily="34" charset="0"/>
                <a:ea typeface="Times New Roman" panose="02020603050405020304" pitchFamily="18" charset="0"/>
              </a:rPr>
              <a:t>(сл. 32а). Кога силата на притисок на течноста ќе ја совлада силата на пружината, клипот </a:t>
            </a:r>
            <a:r>
              <a:rPr lang="mk-MK" sz="2400" b="1" dirty="0" smtClean="0">
                <a:effectLst/>
                <a:latin typeface="Arial" panose="020B0604020202020204" pitchFamily="34" charset="0"/>
                <a:ea typeface="Times New Roman" panose="02020603050405020304" pitchFamily="18" charset="0"/>
              </a:rPr>
              <a:t>2 </a:t>
            </a:r>
            <a:r>
              <a:rPr lang="mk-MK" sz="2400" dirty="0" smtClean="0">
                <a:effectLst/>
                <a:latin typeface="Arial" panose="020B0604020202020204" pitchFamily="34" charset="0"/>
                <a:ea typeface="Times New Roman" panose="02020603050405020304" pitchFamily="18" charset="0"/>
              </a:rPr>
              <a:t>се движи нагоре и овозможува премин на течноста од водот </a:t>
            </a:r>
            <a:r>
              <a:rPr lang="mk-MK" sz="2400" b="1" dirty="0" smtClean="0">
                <a:effectLst/>
                <a:latin typeface="Arial" panose="020B0604020202020204" pitchFamily="34" charset="0"/>
                <a:ea typeface="Times New Roman" panose="02020603050405020304" pitchFamily="18" charset="0"/>
              </a:rPr>
              <a:t>I</a:t>
            </a:r>
            <a:r>
              <a:rPr lang="mk-MK" sz="2400" dirty="0" smtClean="0">
                <a:effectLst/>
                <a:latin typeface="Arial" panose="020B0604020202020204" pitchFamily="34" charset="0"/>
                <a:ea typeface="Times New Roman" panose="02020603050405020304" pitchFamily="18" charset="0"/>
              </a:rPr>
              <a:t> кон водот </a:t>
            </a:r>
            <a:r>
              <a:rPr lang="mk-MK" sz="2400" b="1" dirty="0" smtClean="0">
                <a:effectLst/>
                <a:latin typeface="Arial" panose="020B0604020202020204" pitchFamily="34" charset="0"/>
                <a:ea typeface="Times New Roman" panose="02020603050405020304" pitchFamily="18" charset="0"/>
              </a:rPr>
              <a:t>II</a:t>
            </a:r>
            <a:r>
              <a:rPr lang="mk-MK" sz="2400" dirty="0" smtClean="0">
                <a:effectLst/>
                <a:latin typeface="Arial" panose="020B0604020202020204" pitchFamily="34" charset="0"/>
                <a:ea typeface="Times New Roman" panose="02020603050405020304" pitchFamily="18" charset="0"/>
              </a:rPr>
              <a:t>.</a:t>
            </a:r>
            <a:endParaRPr lang="en-US" sz="24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err="1" smtClean="0">
                <a:effectLst/>
                <a:latin typeface="Arial" panose="020B0604020202020204" pitchFamily="34" charset="0"/>
                <a:ea typeface="Times New Roman" panose="02020603050405020304" pitchFamily="18" charset="0"/>
              </a:rPr>
              <a:t>Редоследниот</a:t>
            </a:r>
            <a:r>
              <a:rPr lang="mk-MK" sz="2400" dirty="0" smtClean="0">
                <a:effectLst/>
                <a:latin typeface="Arial" panose="020B0604020202020204" pitchFamily="34" charset="0"/>
                <a:ea typeface="Times New Roman" panose="02020603050405020304" pitchFamily="18" charset="0"/>
              </a:rPr>
              <a:t> вентил прикажан на сл. 32б овозможува премин на работната течност од водот </a:t>
            </a:r>
            <a:r>
              <a:rPr lang="mk-MK" sz="2400" b="1" dirty="0" smtClean="0">
                <a:effectLst/>
                <a:latin typeface="Arial" panose="020B0604020202020204" pitchFamily="34" charset="0"/>
                <a:ea typeface="Times New Roman" panose="02020603050405020304" pitchFamily="18" charset="0"/>
              </a:rPr>
              <a:t>I</a:t>
            </a:r>
            <a:r>
              <a:rPr lang="mk-MK" sz="2400" dirty="0" smtClean="0">
                <a:effectLst/>
                <a:latin typeface="Arial" panose="020B0604020202020204" pitchFamily="34" charset="0"/>
                <a:ea typeface="Times New Roman" panose="02020603050405020304" pitchFamily="18" charset="0"/>
              </a:rPr>
              <a:t> кон водот </a:t>
            </a:r>
            <a:r>
              <a:rPr lang="mk-MK" sz="2400" b="1" dirty="0" smtClean="0">
                <a:effectLst/>
                <a:latin typeface="Arial" panose="020B0604020202020204" pitchFamily="34" charset="0"/>
                <a:ea typeface="Times New Roman" panose="02020603050405020304" pitchFamily="18" charset="0"/>
              </a:rPr>
              <a:t>II</a:t>
            </a:r>
            <a:r>
              <a:rPr lang="mk-MK" sz="2400" dirty="0" smtClean="0">
                <a:effectLst/>
                <a:latin typeface="Arial" panose="020B0604020202020204" pitchFamily="34" charset="0"/>
                <a:ea typeface="Times New Roman" panose="02020603050405020304" pitchFamily="18" charset="0"/>
              </a:rPr>
              <a:t> дури тогаш кога под долната челна </a:t>
            </a:r>
            <a:r>
              <a:rPr lang="mk-MK" sz="2400" dirty="0" err="1" smtClean="0">
                <a:effectLst/>
                <a:latin typeface="Arial" panose="020B0604020202020204" pitchFamily="34" charset="0"/>
                <a:ea typeface="Times New Roman" panose="02020603050405020304" pitchFamily="18" charset="0"/>
              </a:rPr>
              <a:t>поправина</a:t>
            </a:r>
            <a:r>
              <a:rPr lang="mk-MK" sz="2400" dirty="0" smtClean="0">
                <a:effectLst/>
                <a:latin typeface="Arial" panose="020B0604020202020204" pitchFamily="34" charset="0"/>
                <a:ea typeface="Times New Roman" panose="02020603050405020304" pitchFamily="18" charset="0"/>
              </a:rPr>
              <a:t> на клипот ќе се доведе управувачки </a:t>
            </a:r>
            <a:r>
              <a:rPr lang="mk-MK" sz="2400" dirty="0" err="1" smtClean="0">
                <a:effectLst/>
                <a:latin typeface="Arial" panose="020B0604020202020204" pitchFamily="34" charset="0"/>
                <a:ea typeface="Times New Roman" panose="02020603050405020304" pitchFamily="18" charset="0"/>
              </a:rPr>
              <a:t>притисен</a:t>
            </a:r>
            <a:r>
              <a:rPr lang="mk-MK" sz="2400" dirty="0" smtClean="0">
                <a:effectLst/>
                <a:latin typeface="Arial" panose="020B0604020202020204" pitchFamily="34" charset="0"/>
                <a:ea typeface="Times New Roman" panose="02020603050405020304" pitchFamily="18" charset="0"/>
              </a:rPr>
              <a:t> сигнал </a:t>
            </a:r>
            <a:r>
              <a:rPr lang="mk-MK" sz="2400" dirty="0" err="1" smtClean="0">
                <a:effectLst/>
                <a:latin typeface="Arial" panose="020B0604020202020204" pitchFamily="34" charset="0"/>
                <a:ea typeface="Times New Roman" panose="02020603050405020304" pitchFamily="18" charset="0"/>
              </a:rPr>
              <a:t>p</a:t>
            </a:r>
            <a:r>
              <a:rPr lang="mk-MK" sz="2400" baseline="-25000" dirty="0" err="1" smtClean="0">
                <a:effectLst/>
                <a:latin typeface="Arial" panose="020B0604020202020204" pitchFamily="34" charset="0"/>
                <a:ea typeface="Times New Roman" panose="02020603050405020304" pitchFamily="18" charset="0"/>
              </a:rPr>
              <a:t>сиг</a:t>
            </a:r>
            <a:r>
              <a:rPr lang="mk-MK" sz="2400" dirty="0" smtClean="0">
                <a:effectLst/>
                <a:latin typeface="Arial" panose="020B0604020202020204" pitchFamily="34" charset="0"/>
                <a:ea typeface="Times New Roman" panose="02020603050405020304" pitchFamily="18" charset="0"/>
              </a:rPr>
              <a:t>. </a:t>
            </a:r>
            <a:endParaRPr lang="en-US" sz="24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err="1" smtClean="0">
                <a:effectLst/>
                <a:latin typeface="Arial" panose="020B0604020202020204" pitchFamily="34" charset="0"/>
                <a:ea typeface="Times New Roman" panose="02020603050405020304" pitchFamily="18" charset="0"/>
              </a:rPr>
              <a:t>Редоследните</a:t>
            </a:r>
            <a:r>
              <a:rPr lang="mk-MK" sz="2400" dirty="0" smtClean="0">
                <a:effectLst/>
                <a:latin typeface="Arial" panose="020B0604020202020204" pitchFamily="34" charset="0"/>
                <a:ea typeface="Times New Roman" panose="02020603050405020304" pitchFamily="18" charset="0"/>
              </a:rPr>
              <a:t> вентили се вградуваат на места каде што е потребно, повремено да се вклучува – исклучува дел од системот кој треба да работи кога работниот притисок ќе достигне определена вредност. </a:t>
            </a:r>
            <a:endParaRPr lang="en-US" sz="2400" dirty="0" smtClean="0">
              <a:effectLst/>
              <a:latin typeface="Times New Roman" panose="02020603050405020304" pitchFamily="18" charset="0"/>
              <a:ea typeface="Times New Roman" panose="02020603050405020304" pitchFamily="18" charset="0"/>
            </a:endParaRPr>
          </a:p>
          <a:p>
            <a:pPr indent="457200">
              <a:spcAft>
                <a:spcPts val="0"/>
              </a:spcAft>
            </a:pPr>
            <a:r>
              <a:rPr lang="mk-MK" sz="2400" dirty="0" smtClean="0">
                <a:effectLst/>
                <a:latin typeface="Arial" panose="020B0604020202020204"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94836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199" y="355600"/>
            <a:ext cx="11260667" cy="5355312"/>
          </a:xfrm>
          <a:prstGeom prst="rect">
            <a:avLst/>
          </a:prstGeom>
        </p:spPr>
        <p:txBody>
          <a:bodyPr wrap="square">
            <a:spAutoFit/>
          </a:bodyPr>
          <a:lstStyle/>
          <a:p>
            <a:pPr indent="457200" algn="just">
              <a:spcAft>
                <a:spcPts val="0"/>
              </a:spcAft>
            </a:pPr>
            <a:r>
              <a:rPr lang="mk-MK" sz="3600" b="1" dirty="0" smtClean="0">
                <a:effectLst/>
                <a:latin typeface="Arial" panose="020B0604020202020204" pitchFamily="34" charset="0"/>
                <a:ea typeface="Times New Roman" panose="02020603050405020304" pitchFamily="18" charset="0"/>
              </a:rPr>
              <a:t>ВЕНТИЛИ ЗА РАСТОВАРУВАЊЕ НА ПУМПИ</a:t>
            </a:r>
            <a:endParaRPr lang="en-US" sz="3600" dirty="0" smtClean="0">
              <a:effectLst/>
              <a:latin typeface="Times New Roman" panose="02020603050405020304" pitchFamily="18" charset="0"/>
              <a:ea typeface="Times New Roman" panose="02020603050405020304" pitchFamily="18" charset="0"/>
            </a:endParaRPr>
          </a:p>
          <a:p>
            <a:pPr indent="457200" algn="ctr">
              <a:spcAft>
                <a:spcPts val="0"/>
              </a:spcAft>
            </a:pPr>
            <a:r>
              <a:rPr lang="mk-MK" dirty="0" smtClean="0">
                <a:effectLst/>
                <a:latin typeface="Arial" panose="020B0604020202020204" pitchFamily="34" charset="0"/>
                <a:ea typeface="Times New Roman" panose="02020603050405020304" pitchFamily="18" charset="0"/>
              </a:rPr>
              <a:t> </a:t>
            </a:r>
            <a:endParaRPr lang="en-US"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Во хидрауличните системи со пумпа со константен работен волумен и потрошувачи (мотори, </a:t>
            </a:r>
            <a:r>
              <a:rPr lang="mk-MK" sz="2400" dirty="0" err="1" smtClean="0">
                <a:effectLst/>
                <a:latin typeface="Arial" panose="020B0604020202020204" pitchFamily="34" charset="0"/>
                <a:ea typeface="Times New Roman" panose="02020603050405020304" pitchFamily="18" charset="0"/>
              </a:rPr>
              <a:t>цилиндри</a:t>
            </a:r>
            <a:r>
              <a:rPr lang="mk-MK" sz="2400" dirty="0" smtClean="0">
                <a:effectLst/>
                <a:latin typeface="Arial" panose="020B0604020202020204" pitchFamily="34" charset="0"/>
                <a:ea typeface="Times New Roman" panose="02020603050405020304" pitchFamily="18" charset="0"/>
              </a:rPr>
              <a:t>) кои повремено работат се користат уреди за автоматско растоварување на пумпите (инаку се викаат автомати за празен </a:t>
            </a:r>
            <a:r>
              <a:rPr lang="mk-MK" sz="2400" dirty="0" err="1" smtClean="0">
                <a:effectLst/>
                <a:latin typeface="Arial" panose="020B0604020202020204" pitchFamily="34" charset="0"/>
                <a:ea typeface="Times New Roman" panose="02020603050405020304" pitchFamily="18" charset="0"/>
              </a:rPr>
              <a:t>όд</a:t>
            </a:r>
            <a:r>
              <a:rPr lang="mk-MK" sz="2400" dirty="0" smtClean="0">
                <a:effectLst/>
                <a:latin typeface="Arial" panose="020B0604020202020204" pitchFamily="34" charset="0"/>
                <a:ea typeface="Times New Roman" panose="02020603050405020304" pitchFamily="18" charset="0"/>
              </a:rPr>
              <a:t>). Овие уреди по достигнување на дадениот притисок ја префрлаат пумпата на празен </a:t>
            </a:r>
            <a:r>
              <a:rPr lang="mk-MK" sz="2400" dirty="0" err="1" smtClean="0">
                <a:effectLst/>
                <a:latin typeface="Arial" panose="020B0604020202020204" pitchFamily="34" charset="0"/>
                <a:ea typeface="Times New Roman" panose="02020603050405020304" pitchFamily="18" charset="0"/>
              </a:rPr>
              <a:t>όд</a:t>
            </a:r>
            <a:r>
              <a:rPr lang="mk-MK" sz="2400" dirty="0" smtClean="0">
                <a:effectLst/>
                <a:latin typeface="Arial" panose="020B0604020202020204" pitchFamily="34" charset="0"/>
                <a:ea typeface="Times New Roman" panose="02020603050405020304" pitchFamily="18" charset="0"/>
              </a:rPr>
              <a:t>.</a:t>
            </a:r>
            <a:endParaRPr lang="en-US" sz="24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На сл. 1.34 прикажан е таков уред за растоварување на пумпите со следните делови:</a:t>
            </a:r>
            <a:endParaRPr lang="en-US" sz="24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Работната течност доаѓа од пумпата преку влезниот канал </a:t>
            </a:r>
            <a:r>
              <a:rPr lang="mk-MK" sz="2400" b="1" dirty="0" smtClean="0">
                <a:effectLst/>
                <a:latin typeface="Arial" panose="020B0604020202020204" pitchFamily="34" charset="0"/>
                <a:ea typeface="Times New Roman" panose="02020603050405020304" pitchFamily="18" charset="0"/>
              </a:rPr>
              <a:t>1</a:t>
            </a:r>
            <a:r>
              <a:rPr lang="mk-MK" sz="2400" dirty="0" smtClean="0">
                <a:effectLst/>
                <a:latin typeface="Arial" panose="020B0604020202020204" pitchFamily="34" charset="0"/>
                <a:ea typeface="Times New Roman" panose="02020603050405020304" pitchFamily="18" charset="0"/>
              </a:rPr>
              <a:t> до вентилот за растоварување на пумпата. Кога топчето </a:t>
            </a:r>
            <a:r>
              <a:rPr lang="mk-MK" sz="2400" b="1" dirty="0" smtClean="0">
                <a:effectLst/>
                <a:latin typeface="Arial" panose="020B0604020202020204" pitchFamily="34" charset="0"/>
                <a:ea typeface="Times New Roman" panose="02020603050405020304" pitchFamily="18" charset="0"/>
              </a:rPr>
              <a:t>3</a:t>
            </a:r>
            <a:r>
              <a:rPr lang="mk-MK" sz="2400" dirty="0" smtClean="0">
                <a:effectLst/>
                <a:latin typeface="Arial" panose="020B0604020202020204" pitchFamily="34" charset="0"/>
                <a:ea typeface="Times New Roman" panose="02020603050405020304" pitchFamily="18" charset="0"/>
              </a:rPr>
              <a:t> е во затворена положба, течноста струи преку водот </a:t>
            </a:r>
            <a:r>
              <a:rPr lang="mk-MK" sz="2400" b="1" dirty="0" smtClean="0">
                <a:effectLst/>
                <a:latin typeface="Arial" panose="020B0604020202020204" pitchFamily="34" charset="0"/>
                <a:ea typeface="Times New Roman" panose="02020603050405020304" pitchFamily="18" charset="0"/>
              </a:rPr>
              <a:t>2</a:t>
            </a:r>
            <a:r>
              <a:rPr lang="mk-MK" sz="2400" dirty="0" smtClean="0">
                <a:effectLst/>
                <a:latin typeface="Arial" panose="020B0604020202020204" pitchFamily="34" charset="0"/>
                <a:ea typeface="Times New Roman" panose="02020603050405020304" pitchFamily="18" charset="0"/>
              </a:rPr>
              <a:t>, неповратниот вентил </a:t>
            </a:r>
            <a:r>
              <a:rPr lang="mk-MK" sz="2400" b="1" dirty="0" smtClean="0">
                <a:effectLst/>
                <a:latin typeface="Arial" panose="020B0604020202020204" pitchFamily="34" charset="0"/>
                <a:ea typeface="Times New Roman" panose="02020603050405020304" pitchFamily="18" charset="0"/>
              </a:rPr>
              <a:t>7</a:t>
            </a:r>
            <a:r>
              <a:rPr lang="mk-MK" sz="2400" dirty="0" smtClean="0">
                <a:effectLst/>
                <a:latin typeface="Arial" panose="020B0604020202020204" pitchFamily="34" charset="0"/>
                <a:ea typeface="Times New Roman" panose="02020603050405020304" pitchFamily="18" charset="0"/>
              </a:rPr>
              <a:t> и вертикалниот канал </a:t>
            </a:r>
            <a:r>
              <a:rPr lang="mk-MK" sz="2400" b="1" dirty="0" smtClean="0">
                <a:effectLst/>
                <a:latin typeface="Arial" panose="020B0604020202020204" pitchFamily="34" charset="0"/>
                <a:ea typeface="Times New Roman" panose="02020603050405020304" pitchFamily="18" charset="0"/>
              </a:rPr>
              <a:t>9</a:t>
            </a:r>
            <a:r>
              <a:rPr lang="mk-MK" sz="2400" dirty="0" smtClean="0">
                <a:effectLst/>
                <a:latin typeface="Arial" panose="020B0604020202020204" pitchFamily="34" charset="0"/>
                <a:ea typeface="Times New Roman" panose="02020603050405020304" pitchFamily="18" charset="0"/>
              </a:rPr>
              <a:t> кон </a:t>
            </a:r>
            <a:r>
              <a:rPr lang="mk-MK" sz="2400" dirty="0" err="1" smtClean="0">
                <a:effectLst/>
                <a:latin typeface="Arial" panose="020B0604020202020204" pitchFamily="34" charset="0"/>
                <a:ea typeface="Times New Roman" panose="02020603050405020304" pitchFamily="18" charset="0"/>
              </a:rPr>
              <a:t>хидропневматскиот</a:t>
            </a:r>
            <a:r>
              <a:rPr lang="mk-MK" sz="2400" dirty="0" smtClean="0">
                <a:effectLst/>
                <a:latin typeface="Arial" panose="020B0604020202020204" pitchFamily="34" charset="0"/>
                <a:ea typeface="Times New Roman" panose="02020603050405020304" pitchFamily="18" charset="0"/>
              </a:rPr>
              <a:t> акумулатор </a:t>
            </a:r>
            <a:r>
              <a:rPr lang="mk-MK" sz="2400" b="1" dirty="0" smtClean="0">
                <a:effectLst/>
                <a:latin typeface="Arial" panose="020B0604020202020204" pitchFamily="34" charset="0"/>
                <a:ea typeface="Times New Roman" panose="02020603050405020304" pitchFamily="18" charset="0"/>
              </a:rPr>
              <a:t>10</a:t>
            </a:r>
            <a:r>
              <a:rPr lang="mk-MK" sz="2400" dirty="0" smtClean="0">
                <a:effectLst/>
                <a:latin typeface="Arial" panose="020B0604020202020204" pitchFamily="34" charset="0"/>
                <a:ea typeface="Times New Roman" panose="02020603050405020304" pitchFamily="18" charset="0"/>
              </a:rPr>
              <a:t>. Од таму преку разводникот </a:t>
            </a:r>
            <a:r>
              <a:rPr lang="mk-MK" sz="2400" b="1" dirty="0" smtClean="0">
                <a:effectLst/>
                <a:latin typeface="Arial" panose="020B0604020202020204" pitchFamily="34" charset="0"/>
                <a:ea typeface="Times New Roman" panose="02020603050405020304" pitchFamily="18" charset="0"/>
              </a:rPr>
              <a:t>11</a:t>
            </a:r>
            <a:r>
              <a:rPr lang="mk-MK" sz="2400" dirty="0" smtClean="0">
                <a:effectLst/>
                <a:latin typeface="Arial" panose="020B0604020202020204" pitchFamily="34" charset="0"/>
                <a:ea typeface="Times New Roman" panose="02020603050405020304" pitchFamily="18" charset="0"/>
              </a:rPr>
              <a:t> течноста струи кон </a:t>
            </a:r>
            <a:r>
              <a:rPr lang="mk-MK" sz="2400" dirty="0" err="1" smtClean="0">
                <a:effectLst/>
                <a:latin typeface="Arial" panose="020B0604020202020204" pitchFamily="34" charset="0"/>
                <a:ea typeface="Times New Roman" panose="02020603050405020304" pitchFamily="18" charset="0"/>
              </a:rPr>
              <a:t>цилиндерот</a:t>
            </a:r>
            <a:r>
              <a:rPr lang="mk-MK" sz="2400" dirty="0" smtClean="0">
                <a:effectLst/>
                <a:latin typeface="Arial" panose="020B0604020202020204" pitchFamily="34" charset="0"/>
                <a:ea typeface="Times New Roman" panose="02020603050405020304" pitchFamily="18" charset="0"/>
              </a:rPr>
              <a:t> </a:t>
            </a:r>
            <a:r>
              <a:rPr lang="mk-MK" sz="2400" b="1" dirty="0" smtClean="0">
                <a:effectLst/>
                <a:latin typeface="Arial" panose="020B0604020202020204" pitchFamily="34" charset="0"/>
                <a:ea typeface="Times New Roman" panose="02020603050405020304" pitchFamily="18" charset="0"/>
              </a:rPr>
              <a:t>12 </a:t>
            </a:r>
            <a:r>
              <a:rPr lang="mk-MK" sz="2400" dirty="0" smtClean="0">
                <a:effectLst/>
                <a:latin typeface="Arial" panose="020B0604020202020204" pitchFamily="34" charset="0"/>
                <a:ea typeface="Times New Roman" panose="02020603050405020304" pitchFamily="18" charset="0"/>
              </a:rPr>
              <a:t>(сл. 33а).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88179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5503" y="846668"/>
            <a:ext cx="11669207" cy="5249332"/>
          </a:xfrm>
          <a:prstGeom prst="rect">
            <a:avLst/>
          </a:prstGeom>
        </p:spPr>
      </p:pic>
    </p:spTree>
    <p:extLst>
      <p:ext uri="{BB962C8B-B14F-4D97-AF65-F5344CB8AC3E}">
        <p14:creationId xmlns:p14="http://schemas.microsoft.com/office/powerpoint/2010/main" val="227874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599" y="220133"/>
            <a:ext cx="11413067" cy="4524315"/>
          </a:xfrm>
          <a:prstGeom prst="rect">
            <a:avLst/>
          </a:prstGeom>
        </p:spPr>
        <p:txBody>
          <a:bodyPr wrap="square">
            <a:spAutoFit/>
          </a:bodyPr>
          <a:lstStyle/>
          <a:p>
            <a:pPr indent="457200" algn="just">
              <a:spcAft>
                <a:spcPts val="0"/>
              </a:spcAft>
            </a:pPr>
            <a:r>
              <a:rPr lang="mk-MK" sz="2400" dirty="0" smtClean="0">
                <a:effectLst/>
                <a:latin typeface="Arial" panose="020B0604020202020204" pitchFamily="34" charset="0"/>
                <a:ea typeface="Times New Roman" panose="02020603050405020304" pitchFamily="18" charset="0"/>
              </a:rPr>
              <a:t>Ако притисокот во хидрауличниот систем  и </a:t>
            </a:r>
            <a:r>
              <a:rPr lang="mk-MK" sz="2400" dirty="0" err="1" smtClean="0">
                <a:effectLst/>
                <a:latin typeface="Arial" panose="020B0604020202020204" pitchFamily="34" charset="0"/>
                <a:ea typeface="Times New Roman" panose="02020603050405020304" pitchFamily="18" charset="0"/>
              </a:rPr>
              <a:t>хидропневматскиот</a:t>
            </a:r>
            <a:r>
              <a:rPr lang="mk-MK" sz="2400" dirty="0" smtClean="0">
                <a:effectLst/>
                <a:latin typeface="Arial" panose="020B0604020202020204" pitchFamily="34" charset="0"/>
                <a:ea typeface="Times New Roman" panose="02020603050405020304" pitchFamily="18" charset="0"/>
              </a:rPr>
              <a:t> акумулатор </a:t>
            </a:r>
            <a:r>
              <a:rPr lang="mk-MK" sz="2400" b="1" dirty="0" smtClean="0">
                <a:effectLst/>
                <a:latin typeface="Arial" panose="020B0604020202020204" pitchFamily="34" charset="0"/>
                <a:ea typeface="Times New Roman" panose="02020603050405020304" pitchFamily="18" charset="0"/>
              </a:rPr>
              <a:t>10</a:t>
            </a:r>
            <a:r>
              <a:rPr lang="mk-MK" sz="2400" dirty="0" smtClean="0">
                <a:effectLst/>
                <a:latin typeface="Arial" panose="020B0604020202020204" pitchFamily="34" charset="0"/>
                <a:ea typeface="Times New Roman" panose="02020603050405020304" pitchFamily="18" charset="0"/>
              </a:rPr>
              <a:t> се зголеми над вредноста која е определена со пружината </a:t>
            </a:r>
            <a:r>
              <a:rPr lang="mk-MK" sz="2400" b="1" dirty="0" smtClean="0">
                <a:effectLst/>
                <a:latin typeface="Arial" panose="020B0604020202020204" pitchFamily="34" charset="0"/>
                <a:ea typeface="Times New Roman" panose="02020603050405020304" pitchFamily="18" charset="0"/>
              </a:rPr>
              <a:t>5</a:t>
            </a:r>
            <a:r>
              <a:rPr lang="mk-MK" sz="2400" dirty="0" smtClean="0">
                <a:effectLst/>
                <a:latin typeface="Arial" panose="020B0604020202020204" pitchFamily="34" charset="0"/>
                <a:ea typeface="Times New Roman" panose="02020603050405020304" pitchFamily="18" charset="0"/>
              </a:rPr>
              <a:t>, течноста преку каналот </a:t>
            </a:r>
            <a:r>
              <a:rPr lang="mk-MK" sz="2400" b="1" dirty="0" smtClean="0">
                <a:effectLst/>
                <a:latin typeface="Arial" panose="020B0604020202020204" pitchFamily="34" charset="0"/>
                <a:ea typeface="Times New Roman" panose="02020603050405020304" pitchFamily="18" charset="0"/>
              </a:rPr>
              <a:t>8</a:t>
            </a:r>
            <a:r>
              <a:rPr lang="mk-MK" sz="2400" dirty="0" smtClean="0">
                <a:effectLst/>
                <a:latin typeface="Arial" panose="020B0604020202020204" pitchFamily="34" charset="0"/>
                <a:ea typeface="Times New Roman" panose="02020603050405020304" pitchFamily="18" charset="0"/>
              </a:rPr>
              <a:t> дејствува врз клипот </a:t>
            </a:r>
            <a:r>
              <a:rPr lang="mk-MK" sz="2400" b="1" dirty="0" smtClean="0">
                <a:effectLst/>
                <a:latin typeface="Arial" panose="020B0604020202020204" pitchFamily="34" charset="0"/>
                <a:ea typeface="Times New Roman" panose="02020603050405020304" pitchFamily="18" charset="0"/>
              </a:rPr>
              <a:t>6</a:t>
            </a:r>
            <a:r>
              <a:rPr lang="mk-MK" sz="2400" dirty="0" smtClean="0">
                <a:effectLst/>
                <a:latin typeface="Arial" panose="020B0604020202020204" pitchFamily="34" charset="0"/>
                <a:ea typeface="Times New Roman" panose="02020603050405020304" pitchFamily="18" charset="0"/>
              </a:rPr>
              <a:t> со што се совладува пружината </a:t>
            </a:r>
            <a:r>
              <a:rPr lang="mk-MK" sz="2400" b="1" dirty="0" smtClean="0">
                <a:effectLst/>
                <a:latin typeface="Arial" panose="020B0604020202020204" pitchFamily="34" charset="0"/>
                <a:ea typeface="Times New Roman" panose="02020603050405020304" pitchFamily="18" charset="0"/>
              </a:rPr>
              <a:t>5,</a:t>
            </a:r>
            <a:r>
              <a:rPr lang="mk-MK" sz="2400" dirty="0" smtClean="0">
                <a:effectLst/>
                <a:latin typeface="Arial" panose="020B0604020202020204" pitchFamily="34" charset="0"/>
                <a:ea typeface="Times New Roman" panose="02020603050405020304" pitchFamily="18" charset="0"/>
              </a:rPr>
              <a:t> и </a:t>
            </a:r>
            <a:r>
              <a:rPr lang="mk-MK" sz="2400" dirty="0" err="1" smtClean="0">
                <a:effectLst/>
                <a:latin typeface="Arial" panose="020B0604020202020204" pitchFamily="34" charset="0"/>
                <a:ea typeface="Times New Roman" panose="02020603050405020304" pitchFamily="18" charset="0"/>
              </a:rPr>
              <a:t>клипниот</a:t>
            </a:r>
            <a:r>
              <a:rPr lang="mk-MK" sz="2400" dirty="0" smtClean="0">
                <a:effectLst/>
                <a:latin typeface="Arial" panose="020B0604020202020204" pitchFamily="34" charset="0"/>
                <a:ea typeface="Times New Roman" panose="02020603050405020304" pitchFamily="18" charset="0"/>
              </a:rPr>
              <a:t> лост </a:t>
            </a:r>
            <a:r>
              <a:rPr lang="mk-MK" sz="2400" b="1" dirty="0" smtClean="0">
                <a:effectLst/>
                <a:latin typeface="Arial" panose="020B0604020202020204" pitchFamily="34" charset="0"/>
                <a:ea typeface="Times New Roman" panose="02020603050405020304" pitchFamily="18" charset="0"/>
              </a:rPr>
              <a:t>4</a:t>
            </a:r>
            <a:r>
              <a:rPr lang="mk-MK" sz="2400" dirty="0" smtClean="0">
                <a:effectLst/>
                <a:latin typeface="Arial" panose="020B0604020202020204" pitchFamily="34" charset="0"/>
                <a:ea typeface="Times New Roman" panose="02020603050405020304" pitchFamily="18" charset="0"/>
              </a:rPr>
              <a:t> и топчето </a:t>
            </a:r>
            <a:r>
              <a:rPr lang="mk-MK" sz="2400" b="1" dirty="0" smtClean="0">
                <a:effectLst/>
                <a:latin typeface="Arial" panose="020B0604020202020204" pitchFamily="34" charset="0"/>
                <a:ea typeface="Times New Roman" panose="02020603050405020304" pitchFamily="18" charset="0"/>
              </a:rPr>
              <a:t>3</a:t>
            </a:r>
            <a:r>
              <a:rPr lang="mk-MK" sz="2400" dirty="0" smtClean="0">
                <a:effectLst/>
                <a:latin typeface="Arial" panose="020B0604020202020204" pitchFamily="34" charset="0"/>
                <a:ea typeface="Times New Roman" panose="02020603050405020304" pitchFamily="18" charset="0"/>
              </a:rPr>
              <a:t> се поместуваат во лево (сл. 33б), т.е. вентилот се отвора. На тој начин се остварува врска меѓу влезниот канал </a:t>
            </a:r>
            <a:r>
              <a:rPr lang="mk-MK" sz="2400" b="1" dirty="0" smtClean="0">
                <a:effectLst/>
                <a:latin typeface="Arial" panose="020B0604020202020204" pitchFamily="34" charset="0"/>
                <a:ea typeface="Times New Roman" panose="02020603050405020304" pitchFamily="18" charset="0"/>
              </a:rPr>
              <a:t>1</a:t>
            </a:r>
            <a:r>
              <a:rPr lang="mk-MK" sz="2400" dirty="0" smtClean="0">
                <a:effectLst/>
                <a:latin typeface="Arial" panose="020B0604020202020204" pitchFamily="34" charset="0"/>
                <a:ea typeface="Times New Roman" panose="02020603050405020304" pitchFamily="18" charset="0"/>
              </a:rPr>
              <a:t> и резервоарот. </a:t>
            </a:r>
            <a:endParaRPr lang="en-US" sz="24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Неповратниот вентил </a:t>
            </a:r>
            <a:r>
              <a:rPr lang="mk-MK" sz="2400" b="1" dirty="0" smtClean="0">
                <a:effectLst/>
                <a:latin typeface="Arial" panose="020B0604020202020204" pitchFamily="34" charset="0"/>
                <a:ea typeface="Times New Roman" panose="02020603050405020304" pitchFamily="18" charset="0"/>
              </a:rPr>
              <a:t>7</a:t>
            </a:r>
            <a:r>
              <a:rPr lang="mk-MK" sz="2400" dirty="0" smtClean="0">
                <a:effectLst/>
                <a:latin typeface="Arial" panose="020B0604020202020204" pitchFamily="34" charset="0"/>
                <a:ea typeface="Times New Roman" panose="02020603050405020304" pitchFamily="18" charset="0"/>
              </a:rPr>
              <a:t> го спречува празнењето на акумулаторот </a:t>
            </a:r>
            <a:r>
              <a:rPr lang="mk-MK" sz="2400" b="1" dirty="0" smtClean="0">
                <a:effectLst/>
                <a:latin typeface="Arial" panose="020B0604020202020204" pitchFamily="34" charset="0"/>
                <a:ea typeface="Times New Roman" panose="02020603050405020304" pitchFamily="18" charset="0"/>
              </a:rPr>
              <a:t>10</a:t>
            </a:r>
            <a:r>
              <a:rPr lang="mk-MK" sz="2400" dirty="0" smtClean="0">
                <a:effectLst/>
                <a:latin typeface="Arial" panose="020B0604020202020204" pitchFamily="34" charset="0"/>
                <a:ea typeface="Times New Roman" panose="02020603050405020304" pitchFamily="18" charset="0"/>
              </a:rPr>
              <a:t>.  По опаѓање на работниот притисок во акумулаторот </a:t>
            </a:r>
            <a:r>
              <a:rPr lang="mk-MK" sz="2400" b="1" dirty="0" smtClean="0">
                <a:effectLst/>
                <a:latin typeface="Arial" panose="020B0604020202020204" pitchFamily="34" charset="0"/>
                <a:ea typeface="Times New Roman" panose="02020603050405020304" pitchFamily="18" charset="0"/>
              </a:rPr>
              <a:t>10</a:t>
            </a:r>
            <a:r>
              <a:rPr lang="mk-MK" sz="2400" dirty="0" smtClean="0">
                <a:effectLst/>
                <a:latin typeface="Arial" panose="020B0604020202020204" pitchFamily="34" charset="0"/>
                <a:ea typeface="Times New Roman" panose="02020603050405020304" pitchFamily="18" charset="0"/>
              </a:rPr>
              <a:t> до вредноста на притисокот во пружината </a:t>
            </a:r>
            <a:r>
              <a:rPr lang="mk-MK" sz="2400" b="1" dirty="0" smtClean="0">
                <a:effectLst/>
                <a:latin typeface="Arial" panose="020B0604020202020204" pitchFamily="34" charset="0"/>
                <a:ea typeface="Times New Roman" panose="02020603050405020304" pitchFamily="18" charset="0"/>
              </a:rPr>
              <a:t>5</a:t>
            </a:r>
            <a:r>
              <a:rPr lang="mk-MK" sz="2400" dirty="0" smtClean="0">
                <a:effectLst/>
                <a:latin typeface="Arial" panose="020B0604020202020204" pitchFamily="34" charset="0"/>
                <a:ea typeface="Times New Roman" panose="02020603050405020304" pitchFamily="18" charset="0"/>
              </a:rPr>
              <a:t>, таа може да го врати клипот </a:t>
            </a:r>
            <a:r>
              <a:rPr lang="mk-MK" sz="2400" b="1" dirty="0" smtClean="0">
                <a:effectLst/>
                <a:latin typeface="Arial" panose="020B0604020202020204" pitchFamily="34" charset="0"/>
                <a:ea typeface="Times New Roman" panose="02020603050405020304" pitchFamily="18" charset="0"/>
              </a:rPr>
              <a:t>6</a:t>
            </a:r>
            <a:r>
              <a:rPr lang="mk-MK" sz="2400" dirty="0" smtClean="0">
                <a:effectLst/>
                <a:latin typeface="Arial" panose="020B0604020202020204" pitchFamily="34" charset="0"/>
                <a:ea typeface="Times New Roman" panose="02020603050405020304" pitchFamily="18" charset="0"/>
              </a:rPr>
              <a:t> назад, а заедно со него се враќа и топчето </a:t>
            </a:r>
            <a:r>
              <a:rPr lang="mk-MK" sz="2400" b="1" dirty="0" smtClean="0">
                <a:effectLst/>
                <a:latin typeface="Arial" panose="020B0604020202020204" pitchFamily="34" charset="0"/>
                <a:ea typeface="Times New Roman" panose="02020603050405020304" pitchFamily="18" charset="0"/>
              </a:rPr>
              <a:t>3</a:t>
            </a:r>
            <a:r>
              <a:rPr lang="mk-MK" sz="2400" dirty="0" smtClean="0">
                <a:effectLst/>
                <a:latin typeface="Arial" panose="020B0604020202020204" pitchFamily="34" charset="0"/>
                <a:ea typeface="Times New Roman" panose="02020603050405020304" pitchFamily="18" charset="0"/>
              </a:rPr>
              <a:t> со што вентилот се затвора и се прекинува директната врска на пумпата</a:t>
            </a:r>
            <a:endParaRPr lang="en-US" sz="2400" dirty="0" smtClean="0">
              <a:effectLst/>
              <a:latin typeface="Times New Roman" panose="02020603050405020304" pitchFamily="18" charset="0"/>
              <a:ea typeface="Times New Roman" panose="02020603050405020304" pitchFamily="18" charset="0"/>
            </a:endParaRPr>
          </a:p>
          <a:p>
            <a:pPr>
              <a:spcAft>
                <a:spcPts val="0"/>
              </a:spcAft>
            </a:pPr>
            <a:r>
              <a:rPr lang="mk-MK" sz="2400" dirty="0" smtClean="0">
                <a:effectLst/>
                <a:latin typeface="Arial" panose="020B0604020202020204" pitchFamily="34" charset="0"/>
                <a:ea typeface="Times New Roman" panose="02020603050405020304" pitchFamily="18" charset="0"/>
              </a:rPr>
              <a:t> со резервоарот.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44904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599" y="237067"/>
            <a:ext cx="11599333" cy="3754874"/>
          </a:xfrm>
          <a:prstGeom prst="rect">
            <a:avLst/>
          </a:prstGeom>
        </p:spPr>
        <p:txBody>
          <a:bodyPr wrap="square">
            <a:spAutoFit/>
          </a:bodyPr>
          <a:lstStyle/>
          <a:p>
            <a:pPr indent="457200" algn="just">
              <a:spcAft>
                <a:spcPts val="0"/>
              </a:spcAft>
            </a:pPr>
            <a:r>
              <a:rPr lang="mk-MK" sz="2800" b="1" dirty="0" smtClean="0">
                <a:effectLst/>
                <a:latin typeface="Arial" panose="020B0604020202020204" pitchFamily="34" charset="0"/>
                <a:ea typeface="Times New Roman" panose="02020603050405020304" pitchFamily="18" charset="0"/>
              </a:rPr>
              <a:t>РЕГУЛАТОР НА ПРИТИСОК</a:t>
            </a:r>
            <a:endParaRPr lang="en-US" sz="2800" dirty="0" smtClean="0">
              <a:effectLst/>
              <a:latin typeface="Times New Roman" panose="02020603050405020304" pitchFamily="18" charset="0"/>
              <a:ea typeface="Times New Roman" panose="02020603050405020304" pitchFamily="18" charset="0"/>
            </a:endParaRPr>
          </a:p>
          <a:p>
            <a:pPr algn="ctr">
              <a:spcAft>
                <a:spcPts val="0"/>
              </a:spcAft>
            </a:pPr>
            <a:r>
              <a:rPr lang="mk-MK" dirty="0" smtClean="0">
                <a:effectLst/>
                <a:latin typeface="Arial" panose="020B0604020202020204" pitchFamily="34" charset="0"/>
                <a:ea typeface="Times New Roman" panose="02020603050405020304" pitchFamily="18" charset="0"/>
              </a:rPr>
              <a:t> </a:t>
            </a:r>
            <a:endParaRPr lang="en-US" dirty="0" smtClean="0">
              <a:effectLst/>
              <a:latin typeface="Times New Roman" panose="02020603050405020304" pitchFamily="18" charset="0"/>
              <a:ea typeface="Times New Roman" panose="02020603050405020304" pitchFamily="18" charset="0"/>
            </a:endParaRPr>
          </a:p>
          <a:p>
            <a:pPr algn="just">
              <a:spcAft>
                <a:spcPts val="0"/>
              </a:spcAft>
            </a:pPr>
            <a:r>
              <a:rPr lang="mk-MK" dirty="0" smtClean="0">
                <a:effectLst/>
                <a:latin typeface="Arial" panose="020B0604020202020204" pitchFamily="34" charset="0"/>
                <a:ea typeface="Times New Roman" panose="02020603050405020304" pitchFamily="18" charset="0"/>
              </a:rPr>
              <a:t>	</a:t>
            </a:r>
            <a:r>
              <a:rPr lang="mk-MK" sz="2400" dirty="0" smtClean="0">
                <a:effectLst/>
                <a:latin typeface="Arial" panose="020B0604020202020204" pitchFamily="34" charset="0"/>
                <a:ea typeface="Times New Roman" panose="02020603050405020304" pitchFamily="18" charset="0"/>
              </a:rPr>
              <a:t>Регулаторите на притисок се користат во хидрауличните системи каде една пумпа напојува повеќе потрошувачи со различни притисоци. </a:t>
            </a:r>
            <a:endParaRPr lang="en-US" sz="2400" dirty="0" smtClean="0">
              <a:effectLst/>
              <a:latin typeface="Times New Roman" panose="02020603050405020304" pitchFamily="18" charset="0"/>
              <a:ea typeface="Times New Roman" panose="02020603050405020304" pitchFamily="18" charset="0"/>
            </a:endParaRPr>
          </a:p>
          <a:p>
            <a:pPr algn="just">
              <a:spcAft>
                <a:spcPts val="0"/>
              </a:spcAft>
            </a:pPr>
            <a:r>
              <a:rPr lang="mk-MK" sz="2400" dirty="0" smtClean="0">
                <a:effectLst/>
                <a:latin typeface="Arial" panose="020B0604020202020204" pitchFamily="34" charset="0"/>
                <a:ea typeface="Times New Roman" panose="02020603050405020304" pitchFamily="18" charset="0"/>
              </a:rPr>
              <a:t>	Тие го намалуваат притисокот на потребната вредност, која ја одржуваат константна на излезот. Тој всушност е </a:t>
            </a:r>
            <a:r>
              <a:rPr lang="mk-MK" sz="2400" dirty="0" err="1" smtClean="0">
                <a:effectLst/>
                <a:latin typeface="Arial" panose="020B0604020202020204" pitchFamily="34" charset="0"/>
                <a:ea typeface="Times New Roman" panose="02020603050405020304" pitchFamily="18" charset="0"/>
              </a:rPr>
              <a:t>придушник</a:t>
            </a:r>
            <a:r>
              <a:rPr lang="mk-MK" sz="2400" dirty="0" smtClean="0">
                <a:effectLst/>
                <a:latin typeface="Arial" panose="020B0604020202020204" pitchFamily="34" charset="0"/>
                <a:ea typeface="Times New Roman" panose="02020603050405020304" pitchFamily="18" charset="0"/>
              </a:rPr>
              <a:t> со автоматско дејство чија големина на отпорот во секој момент е еднаква на разликата меѓу променливиот притисок </a:t>
            </a:r>
            <a:r>
              <a:rPr lang="mk-MK" sz="2400" b="1" dirty="0" err="1" smtClean="0">
                <a:effectLst/>
                <a:latin typeface="Arial" panose="020B0604020202020204" pitchFamily="34" charset="0"/>
                <a:ea typeface="Times New Roman" panose="02020603050405020304" pitchFamily="18" charset="0"/>
              </a:rPr>
              <a:t>p</a:t>
            </a:r>
            <a:r>
              <a:rPr lang="mk-MK" sz="2400" b="1" baseline="-25000" dirty="0" err="1" smtClean="0">
                <a:effectLst/>
                <a:latin typeface="Arial" panose="020B0604020202020204" pitchFamily="34" charset="0"/>
                <a:ea typeface="Times New Roman" panose="02020603050405020304" pitchFamily="18" charset="0"/>
              </a:rPr>
              <a:t>vl</a:t>
            </a:r>
            <a:r>
              <a:rPr lang="mk-MK" sz="2400" b="1" dirty="0" smtClean="0">
                <a:effectLst/>
                <a:latin typeface="Arial" panose="020B0604020202020204" pitchFamily="34" charset="0"/>
                <a:ea typeface="Times New Roman" panose="02020603050405020304" pitchFamily="18" charset="0"/>
              </a:rPr>
              <a:t> </a:t>
            </a:r>
            <a:r>
              <a:rPr lang="mk-MK" sz="2400" dirty="0" smtClean="0">
                <a:effectLst/>
                <a:latin typeface="Arial" panose="020B0604020202020204" pitchFamily="34" charset="0"/>
                <a:ea typeface="Times New Roman" panose="02020603050405020304" pitchFamily="18" charset="0"/>
              </a:rPr>
              <a:t>на влезот на вентилот и константниот редуциран притисок </a:t>
            </a:r>
            <a:r>
              <a:rPr lang="mk-MK" sz="2400" b="1" dirty="0" err="1" smtClean="0">
                <a:effectLst/>
                <a:latin typeface="Arial" panose="020B0604020202020204" pitchFamily="34" charset="0"/>
                <a:ea typeface="Times New Roman" panose="02020603050405020304" pitchFamily="18" charset="0"/>
              </a:rPr>
              <a:t>p</a:t>
            </a:r>
            <a:r>
              <a:rPr lang="mk-MK" sz="2400" b="1" baseline="-25000" dirty="0" err="1" smtClean="0">
                <a:effectLst/>
                <a:latin typeface="Arial" panose="020B0604020202020204" pitchFamily="34" charset="0"/>
                <a:ea typeface="Times New Roman" panose="02020603050405020304" pitchFamily="18" charset="0"/>
              </a:rPr>
              <a:t>iz</a:t>
            </a:r>
            <a:r>
              <a:rPr lang="mk-MK" sz="2400" dirty="0" smtClean="0">
                <a:effectLst/>
                <a:latin typeface="Arial" panose="020B0604020202020204" pitchFamily="34" charset="0"/>
                <a:ea typeface="Times New Roman" panose="02020603050405020304" pitchFamily="18" charset="0"/>
              </a:rPr>
              <a:t> на излезот. </a:t>
            </a:r>
            <a:endParaRPr lang="en-US" sz="24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Наједноставен облик на регулатор на притисок е прикажан на сл. 1.35.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379017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0267" y="225446"/>
            <a:ext cx="11565466" cy="6550979"/>
          </a:xfrm>
          <a:prstGeom prst="rect">
            <a:avLst/>
          </a:prstGeom>
        </p:spPr>
      </p:pic>
    </p:spTree>
    <p:extLst>
      <p:ext uri="{BB962C8B-B14F-4D97-AF65-F5344CB8AC3E}">
        <p14:creationId xmlns:p14="http://schemas.microsoft.com/office/powerpoint/2010/main" val="1357071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6533" y="45935"/>
            <a:ext cx="11294534" cy="6986082"/>
          </a:xfrm>
          <a:prstGeom prst="rect">
            <a:avLst/>
          </a:prstGeom>
        </p:spPr>
      </p:pic>
    </p:spTree>
    <p:extLst>
      <p:ext uri="{BB962C8B-B14F-4D97-AF65-F5344CB8AC3E}">
        <p14:creationId xmlns:p14="http://schemas.microsoft.com/office/powerpoint/2010/main" val="2582551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867" y="117693"/>
            <a:ext cx="11785600" cy="6370975"/>
          </a:xfrm>
          <a:prstGeom prst="rect">
            <a:avLst/>
          </a:prstGeom>
        </p:spPr>
        <p:txBody>
          <a:bodyPr wrap="square">
            <a:spAutoFit/>
          </a:bodyPr>
          <a:lstStyle/>
          <a:p>
            <a:pPr indent="457200" algn="just">
              <a:spcAft>
                <a:spcPts val="0"/>
              </a:spcAft>
            </a:pPr>
            <a:r>
              <a:rPr lang="mk-MK" sz="2400" dirty="0" smtClean="0">
                <a:effectLst/>
                <a:latin typeface="Arial" panose="020B0604020202020204" pitchFamily="34" charset="0"/>
                <a:ea typeface="Times New Roman" panose="02020603050405020304" pitchFamily="18" charset="0"/>
              </a:rPr>
              <a:t>Според </a:t>
            </a:r>
            <a:r>
              <a:rPr lang="mk-MK" sz="2400" b="1" dirty="0" smtClean="0">
                <a:effectLst/>
                <a:latin typeface="Arial" panose="020B0604020202020204" pitchFamily="34" charset="0"/>
                <a:ea typeface="Times New Roman" panose="02020603050405020304" pitchFamily="18" charset="0"/>
              </a:rPr>
              <a:t>бројот на определени положби на вклучување</a:t>
            </a:r>
            <a:r>
              <a:rPr lang="mk-MK" sz="2400" dirty="0" smtClean="0">
                <a:effectLst/>
                <a:latin typeface="Arial" panose="020B0604020202020204" pitchFamily="34" charset="0"/>
                <a:ea typeface="Times New Roman" panose="02020603050405020304" pitchFamily="18" charset="0"/>
              </a:rPr>
              <a:t> има:</a:t>
            </a:r>
            <a:endParaRPr lang="en-US" sz="24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 </a:t>
            </a:r>
            <a:r>
              <a:rPr lang="mk-MK" sz="2400" dirty="0" err="1" smtClean="0">
                <a:effectLst/>
                <a:latin typeface="Arial" panose="020B0604020202020204" pitchFamily="34" charset="0"/>
                <a:ea typeface="Times New Roman" panose="02020603050405020304" pitchFamily="18" charset="0"/>
              </a:rPr>
              <a:t>двоположбени</a:t>
            </a:r>
            <a:r>
              <a:rPr lang="mk-MK" sz="2400" dirty="0" smtClean="0">
                <a:effectLst/>
                <a:latin typeface="Arial" panose="020B0604020202020204" pitchFamily="34" charset="0"/>
                <a:ea typeface="Times New Roman" panose="02020603050405020304" pitchFamily="18" charset="0"/>
              </a:rPr>
              <a:t> разводници, кои имаат две положби на работниот орган</a:t>
            </a:r>
            <a:endParaRPr lang="en-US" sz="24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 </a:t>
            </a:r>
            <a:r>
              <a:rPr lang="mk-MK" sz="2400" dirty="0" err="1" smtClean="0">
                <a:effectLst/>
                <a:latin typeface="Arial" panose="020B0604020202020204" pitchFamily="34" charset="0"/>
                <a:ea typeface="Times New Roman" panose="02020603050405020304" pitchFamily="18" charset="0"/>
              </a:rPr>
              <a:t>трополжбени</a:t>
            </a:r>
            <a:r>
              <a:rPr lang="mk-MK" sz="2400" dirty="0" smtClean="0">
                <a:effectLst/>
                <a:latin typeface="Arial" panose="020B0604020202020204" pitchFamily="34" charset="0"/>
                <a:ea typeface="Times New Roman" panose="02020603050405020304" pitchFamily="18" charset="0"/>
              </a:rPr>
              <a:t>, кои имаат три различни положби на работниот орган </a:t>
            </a:r>
            <a:endParaRPr lang="en-US" sz="24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 </a:t>
            </a:r>
            <a:r>
              <a:rPr lang="mk-MK" sz="2400" dirty="0" err="1" smtClean="0">
                <a:effectLst/>
                <a:latin typeface="Arial" panose="020B0604020202020204" pitchFamily="34" charset="0"/>
                <a:ea typeface="Times New Roman" panose="02020603050405020304" pitchFamily="18" charset="0"/>
              </a:rPr>
              <a:t>четвороположбени</a:t>
            </a:r>
            <a:r>
              <a:rPr lang="mk-MK" sz="2400" dirty="0" smtClean="0">
                <a:effectLst/>
                <a:latin typeface="Arial" panose="020B0604020202020204" pitchFamily="34" charset="0"/>
                <a:ea typeface="Times New Roman" panose="02020603050405020304" pitchFamily="18" charset="0"/>
              </a:rPr>
              <a:t>, со четири различни положби на работниот орган.</a:t>
            </a:r>
            <a:endParaRPr lang="en-US" sz="24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Според </a:t>
            </a:r>
            <a:r>
              <a:rPr lang="mk-MK" sz="2400" b="1" dirty="0" smtClean="0">
                <a:effectLst/>
                <a:latin typeface="Arial" panose="020B0604020202020204" pitchFamily="34" charset="0"/>
                <a:ea typeface="Times New Roman" panose="02020603050405020304" pitchFamily="18" charset="0"/>
              </a:rPr>
              <a:t>бројот на приклучни отвори, т.е. водови</a:t>
            </a:r>
            <a:r>
              <a:rPr lang="mk-MK" sz="2400" dirty="0" smtClean="0">
                <a:effectLst/>
                <a:latin typeface="Arial" panose="020B0604020202020204" pitchFamily="34" charset="0"/>
                <a:ea typeface="Times New Roman" panose="02020603050405020304" pitchFamily="18" charset="0"/>
              </a:rPr>
              <a:t> се разликуваат разводници со два, три, четири, пет и шест приклучни отвори.</a:t>
            </a:r>
            <a:endParaRPr lang="en-US" sz="24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Според </a:t>
            </a:r>
            <a:r>
              <a:rPr lang="mk-MK" sz="2400" b="1" dirty="0" smtClean="0">
                <a:effectLst/>
                <a:latin typeface="Arial" panose="020B0604020202020204" pitchFamily="34" charset="0"/>
                <a:ea typeface="Times New Roman" panose="02020603050405020304" pitchFamily="18" charset="0"/>
              </a:rPr>
              <a:t>начинот на активирање</a:t>
            </a:r>
            <a:r>
              <a:rPr lang="mk-MK" sz="2400" dirty="0" smtClean="0">
                <a:effectLst/>
                <a:latin typeface="Arial" panose="020B0604020202020204" pitchFamily="34" charset="0"/>
                <a:ea typeface="Times New Roman" panose="02020603050405020304" pitchFamily="18" charset="0"/>
              </a:rPr>
              <a:t> се разликуваат:</a:t>
            </a:r>
            <a:endParaRPr lang="en-US" sz="24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 со рачно или ножно активирање</a:t>
            </a:r>
            <a:endParaRPr lang="en-US" sz="24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 со механичко активирање</a:t>
            </a:r>
            <a:endParaRPr lang="en-US" sz="24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 со хидраулично активирање</a:t>
            </a:r>
            <a:endParaRPr lang="en-US" sz="24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 со пневматско активирање</a:t>
            </a:r>
            <a:endParaRPr lang="en-US" sz="24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 електромагнетно активирање.</a:t>
            </a:r>
            <a:endParaRPr lang="en-US" sz="24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Според </a:t>
            </a:r>
            <a:r>
              <a:rPr lang="mk-MK" sz="2400" b="1" dirty="0" smtClean="0">
                <a:effectLst/>
                <a:latin typeface="Arial" panose="020B0604020202020204" pitchFamily="34" charset="0"/>
                <a:ea typeface="Times New Roman" panose="02020603050405020304" pitchFamily="18" charset="0"/>
              </a:rPr>
              <a:t>принципот на дејство</a:t>
            </a:r>
            <a:r>
              <a:rPr lang="mk-MK" sz="2400" dirty="0" smtClean="0">
                <a:effectLst/>
                <a:latin typeface="Arial" panose="020B0604020202020204" pitchFamily="34" charset="0"/>
                <a:ea typeface="Times New Roman" panose="02020603050405020304" pitchFamily="18" charset="0"/>
              </a:rPr>
              <a:t> се разликуваат:</a:t>
            </a:r>
            <a:endParaRPr lang="en-US" sz="24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 разводници со директно дејство чиј сигнал на управување </a:t>
            </a:r>
            <a:r>
              <a:rPr lang="mk-MK" sz="2400" dirty="0" err="1" smtClean="0">
                <a:effectLst/>
                <a:latin typeface="Arial" panose="020B0604020202020204" pitchFamily="34" charset="0"/>
                <a:ea typeface="Times New Roman" panose="02020603050405020304" pitchFamily="18" charset="0"/>
              </a:rPr>
              <a:t>дејстува</a:t>
            </a:r>
            <a:r>
              <a:rPr lang="mk-MK" sz="2400" dirty="0" smtClean="0">
                <a:effectLst/>
                <a:latin typeface="Arial" panose="020B0604020202020204" pitchFamily="34" charset="0"/>
                <a:ea typeface="Times New Roman" panose="02020603050405020304" pitchFamily="18" charset="0"/>
              </a:rPr>
              <a:t> непосредно врз работниот орган на разводникот (клип, плочест елемент и сл.)</a:t>
            </a:r>
            <a:endParaRPr lang="en-US" sz="24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 разводници со индиректно дејство чиј сигнал на управување дејствува врз неговиот работен орган преку додатен уред.</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777332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8801" y="609600"/>
            <a:ext cx="10922000" cy="3416320"/>
          </a:xfrm>
          <a:prstGeom prst="rect">
            <a:avLst/>
          </a:prstGeom>
        </p:spPr>
        <p:txBody>
          <a:bodyPr wrap="square">
            <a:spAutoFit/>
          </a:bodyPr>
          <a:lstStyle/>
          <a:p>
            <a:pPr indent="457200" algn="just">
              <a:spcAft>
                <a:spcPts val="0"/>
              </a:spcAft>
            </a:pPr>
            <a:r>
              <a:rPr lang="mk-MK" sz="2400" dirty="0" smtClean="0">
                <a:effectLst/>
                <a:latin typeface="Arial" panose="020B0604020202020204" pitchFamily="34" charset="0"/>
                <a:ea typeface="Times New Roman" panose="02020603050405020304" pitchFamily="18" charset="0"/>
              </a:rPr>
              <a:t>Во </a:t>
            </a:r>
            <a:r>
              <a:rPr lang="mk-MK" sz="2400" dirty="0" err="1" smtClean="0">
                <a:effectLst/>
                <a:latin typeface="Arial" panose="020B0604020202020204" pitchFamily="34" charset="0"/>
                <a:ea typeface="Times New Roman" panose="02020603050405020304" pitchFamily="18" charset="0"/>
              </a:rPr>
              <a:t>притисниот</a:t>
            </a:r>
            <a:r>
              <a:rPr lang="mk-MK" sz="2400" dirty="0" smtClean="0">
                <a:effectLst/>
                <a:latin typeface="Arial" panose="020B0604020202020204" pitchFamily="34" charset="0"/>
                <a:ea typeface="Times New Roman" panose="02020603050405020304" pitchFamily="18" charset="0"/>
              </a:rPr>
              <a:t> електричен прекинувач (сл. 1.36а) притисокот на работната течност дејствува врз мембраната </a:t>
            </a:r>
            <a:r>
              <a:rPr lang="mk-MK" sz="2400" b="1" dirty="0" smtClean="0">
                <a:effectLst/>
                <a:latin typeface="Arial" panose="020B0604020202020204" pitchFamily="34" charset="0"/>
                <a:ea typeface="Times New Roman" panose="02020603050405020304" pitchFamily="18" charset="0"/>
              </a:rPr>
              <a:t>1</a:t>
            </a:r>
            <a:r>
              <a:rPr lang="mk-MK" sz="2400" dirty="0" smtClean="0">
                <a:effectLst/>
                <a:latin typeface="Arial" panose="020B0604020202020204" pitchFamily="34" charset="0"/>
                <a:ea typeface="Times New Roman" panose="02020603050405020304" pitchFamily="18" charset="0"/>
              </a:rPr>
              <a:t> која е потпрена на пружината </a:t>
            </a:r>
            <a:r>
              <a:rPr lang="mk-MK" sz="2400" b="1" dirty="0" smtClean="0">
                <a:effectLst/>
                <a:latin typeface="Arial" panose="020B0604020202020204" pitchFamily="34" charset="0"/>
                <a:ea typeface="Times New Roman" panose="02020603050405020304" pitchFamily="18" charset="0"/>
              </a:rPr>
              <a:t>3</a:t>
            </a:r>
            <a:r>
              <a:rPr lang="mk-MK" sz="2400" dirty="0" smtClean="0">
                <a:effectLst/>
                <a:latin typeface="Arial" panose="020B0604020202020204" pitchFamily="34" charset="0"/>
                <a:ea typeface="Times New Roman" panose="02020603050405020304" pitchFamily="18" charset="0"/>
              </a:rPr>
              <a:t>. Кога мембраната </a:t>
            </a:r>
            <a:r>
              <a:rPr lang="mk-MK" sz="2400" b="1" dirty="0" smtClean="0">
                <a:effectLst/>
                <a:latin typeface="Arial" panose="020B0604020202020204" pitchFamily="34" charset="0"/>
                <a:ea typeface="Times New Roman" panose="02020603050405020304" pitchFamily="18" charset="0"/>
              </a:rPr>
              <a:t>1</a:t>
            </a:r>
            <a:r>
              <a:rPr lang="mk-MK" sz="2400" dirty="0" smtClean="0">
                <a:effectLst/>
                <a:latin typeface="Arial" panose="020B0604020202020204" pitchFamily="34" charset="0"/>
                <a:ea typeface="Times New Roman" panose="02020603050405020304" pitchFamily="18" charset="0"/>
              </a:rPr>
              <a:t> ќе се свитка надолу го потиснува лостот </a:t>
            </a:r>
            <a:r>
              <a:rPr lang="mk-MK" sz="2400" b="1" dirty="0" smtClean="0">
                <a:effectLst/>
                <a:latin typeface="Arial" panose="020B0604020202020204" pitchFamily="34" charset="0"/>
                <a:ea typeface="Times New Roman" panose="02020603050405020304" pitchFamily="18" charset="0"/>
              </a:rPr>
              <a:t>2</a:t>
            </a:r>
            <a:r>
              <a:rPr lang="mk-MK" sz="2400" dirty="0" smtClean="0">
                <a:effectLst/>
                <a:latin typeface="Arial" panose="020B0604020202020204" pitchFamily="34" charset="0"/>
                <a:ea typeface="Times New Roman" panose="02020603050405020304" pitchFamily="18" charset="0"/>
              </a:rPr>
              <a:t> кој го вклучува електричниот прекинувач </a:t>
            </a:r>
            <a:r>
              <a:rPr lang="mk-MK" sz="2400" b="1" dirty="0" smtClean="0">
                <a:effectLst/>
                <a:latin typeface="Arial" panose="020B0604020202020204" pitchFamily="34" charset="0"/>
                <a:ea typeface="Times New Roman" panose="02020603050405020304" pitchFamily="18" charset="0"/>
              </a:rPr>
              <a:t>4</a:t>
            </a:r>
            <a:r>
              <a:rPr lang="mk-MK" sz="2400" dirty="0" smtClean="0">
                <a:effectLst/>
                <a:latin typeface="Arial" panose="020B0604020202020204" pitchFamily="34" charset="0"/>
                <a:ea typeface="Times New Roman" panose="02020603050405020304" pitchFamily="18" charset="0"/>
              </a:rPr>
              <a:t>. Така добиениот електричен сигнал, обично се одведува до </a:t>
            </a:r>
            <a:r>
              <a:rPr lang="mk-MK" sz="2400" dirty="0" err="1" smtClean="0">
                <a:effectLst/>
                <a:latin typeface="Arial" panose="020B0604020202020204" pitchFamily="34" charset="0"/>
                <a:ea typeface="Times New Roman" panose="02020603050405020304" pitchFamily="18" charset="0"/>
              </a:rPr>
              <a:t>електрохидрауличните</a:t>
            </a:r>
            <a:r>
              <a:rPr lang="mk-MK" sz="2400" dirty="0" smtClean="0">
                <a:effectLst/>
                <a:latin typeface="Arial" panose="020B0604020202020204" pitchFamily="34" charset="0"/>
                <a:ea typeface="Times New Roman" panose="02020603050405020304" pitchFamily="18" charset="0"/>
              </a:rPr>
              <a:t> компоненти на системот за управување. Со намалување на работниот притисок во инсталацијата, мембраната </a:t>
            </a:r>
            <a:r>
              <a:rPr lang="mk-MK" sz="2400" b="1" dirty="0" smtClean="0">
                <a:effectLst/>
                <a:latin typeface="Arial" panose="020B0604020202020204" pitchFamily="34" charset="0"/>
                <a:ea typeface="Times New Roman" panose="02020603050405020304" pitchFamily="18" charset="0"/>
              </a:rPr>
              <a:t>1</a:t>
            </a:r>
            <a:r>
              <a:rPr lang="mk-MK" sz="2400" dirty="0" smtClean="0">
                <a:effectLst/>
                <a:latin typeface="Arial" panose="020B0604020202020204" pitchFamily="34" charset="0"/>
                <a:ea typeface="Times New Roman" panose="02020603050405020304" pitchFamily="18" charset="0"/>
              </a:rPr>
              <a:t> се повлекува нагоре, пружината </a:t>
            </a:r>
            <a:r>
              <a:rPr lang="mk-MK" sz="2400" b="1" dirty="0" smtClean="0">
                <a:effectLst/>
                <a:latin typeface="Arial" panose="020B0604020202020204" pitchFamily="34" charset="0"/>
                <a:ea typeface="Times New Roman" panose="02020603050405020304" pitchFamily="18" charset="0"/>
              </a:rPr>
              <a:t>3</a:t>
            </a:r>
            <a:r>
              <a:rPr lang="mk-MK" sz="2400" dirty="0" smtClean="0">
                <a:effectLst/>
                <a:latin typeface="Arial" panose="020B0604020202020204" pitchFamily="34" charset="0"/>
                <a:ea typeface="Times New Roman" panose="02020603050405020304" pitchFamily="18" charset="0"/>
              </a:rPr>
              <a:t> се ослободува, лостот </a:t>
            </a:r>
            <a:r>
              <a:rPr lang="mk-MK" sz="2400" b="1" dirty="0" smtClean="0">
                <a:effectLst/>
                <a:latin typeface="Arial" panose="020B0604020202020204" pitchFamily="34" charset="0"/>
                <a:ea typeface="Times New Roman" panose="02020603050405020304" pitchFamily="18" charset="0"/>
              </a:rPr>
              <a:t>2</a:t>
            </a:r>
            <a:r>
              <a:rPr lang="mk-MK" sz="2400" dirty="0" smtClean="0">
                <a:effectLst/>
                <a:latin typeface="Arial" panose="020B0604020202020204" pitchFamily="34" charset="0"/>
                <a:ea typeface="Times New Roman" panose="02020603050405020304" pitchFamily="18" charset="0"/>
              </a:rPr>
              <a:t> се подигнува нагоре и електричното коло се прекинува.</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353283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9467" y="237067"/>
            <a:ext cx="11497733" cy="5262979"/>
          </a:xfrm>
          <a:prstGeom prst="rect">
            <a:avLst/>
          </a:prstGeom>
        </p:spPr>
        <p:txBody>
          <a:bodyPr wrap="square">
            <a:spAutoFit/>
          </a:bodyPr>
          <a:lstStyle/>
          <a:p>
            <a:pPr indent="457200" algn="just">
              <a:spcAft>
                <a:spcPts val="0"/>
              </a:spcAft>
            </a:pPr>
            <a:r>
              <a:rPr lang="mk-MK" sz="2400" dirty="0" smtClean="0">
                <a:effectLst/>
                <a:latin typeface="Arial" panose="020B0604020202020204" pitchFamily="34" charset="0"/>
                <a:ea typeface="Times New Roman" panose="02020603050405020304" pitchFamily="18" charset="0"/>
              </a:rPr>
              <a:t>Кога работниот притисок  во хидрауличниот систем ќе ја надмине дозволената вредност, течноста навлегува во </a:t>
            </a:r>
            <a:r>
              <a:rPr lang="mk-MK" sz="2400" dirty="0" err="1" smtClean="0">
                <a:effectLst/>
                <a:latin typeface="Arial" panose="020B0604020202020204" pitchFamily="34" charset="0"/>
                <a:ea typeface="Times New Roman" panose="02020603050405020304" pitchFamily="18" charset="0"/>
              </a:rPr>
              <a:t>притисниот</a:t>
            </a:r>
            <a:r>
              <a:rPr lang="mk-MK" sz="2400" dirty="0" smtClean="0">
                <a:effectLst/>
                <a:latin typeface="Arial" panose="020B0604020202020204" pitchFamily="34" charset="0"/>
                <a:ea typeface="Times New Roman" panose="02020603050405020304" pitchFamily="18" charset="0"/>
              </a:rPr>
              <a:t> електричен прекинувач (сл. 1.36б) преку влезниот канал. Притисокот на течноста дејствува врз вентилот за ограничување на притисокот </a:t>
            </a:r>
            <a:r>
              <a:rPr lang="mk-MK" sz="2400" b="1" dirty="0" smtClean="0">
                <a:effectLst/>
                <a:latin typeface="Arial" panose="020B0604020202020204" pitchFamily="34" charset="0"/>
                <a:ea typeface="Times New Roman" panose="02020603050405020304" pitchFamily="18" charset="0"/>
              </a:rPr>
              <a:t>1</a:t>
            </a:r>
            <a:r>
              <a:rPr lang="mk-MK" sz="2400" dirty="0" smtClean="0">
                <a:effectLst/>
                <a:latin typeface="Arial" panose="020B0604020202020204" pitchFamily="34" charset="0"/>
                <a:ea typeface="Times New Roman" panose="02020603050405020304" pitchFamily="18" charset="0"/>
              </a:rPr>
              <a:t> и совладувајќи ја пружината </a:t>
            </a:r>
            <a:r>
              <a:rPr lang="mk-MK" sz="2400" b="1" dirty="0" smtClean="0">
                <a:effectLst/>
                <a:latin typeface="Arial" panose="020B0604020202020204" pitchFamily="34" charset="0"/>
                <a:ea typeface="Times New Roman" panose="02020603050405020304" pitchFamily="18" charset="0"/>
              </a:rPr>
              <a:t>2</a:t>
            </a:r>
            <a:r>
              <a:rPr lang="mk-MK" sz="2400" dirty="0" smtClean="0">
                <a:effectLst/>
                <a:latin typeface="Arial" panose="020B0604020202020204" pitchFamily="34" charset="0"/>
                <a:ea typeface="Times New Roman" panose="02020603050405020304" pitchFamily="18" charset="0"/>
              </a:rPr>
              <a:t> овозможува навлегување на течноста во просторот над клипот </a:t>
            </a:r>
            <a:r>
              <a:rPr lang="mk-MK" sz="2400" b="1" dirty="0" smtClean="0">
                <a:effectLst/>
                <a:latin typeface="Arial" panose="020B0604020202020204" pitchFamily="34" charset="0"/>
                <a:ea typeface="Times New Roman" panose="02020603050405020304" pitchFamily="18" charset="0"/>
              </a:rPr>
              <a:t>3</a:t>
            </a:r>
            <a:r>
              <a:rPr lang="mk-MK" sz="2400" dirty="0" smtClean="0">
                <a:effectLst/>
                <a:latin typeface="Arial" panose="020B0604020202020204" pitchFamily="34" charset="0"/>
                <a:ea typeface="Times New Roman" panose="02020603050405020304" pitchFamily="18" charset="0"/>
              </a:rPr>
              <a:t>. Дејствувајќи врз челото на клипот течноста го турка надолу при што се затвора електричното коло со допирање на </a:t>
            </a:r>
            <a:r>
              <a:rPr lang="mk-MK" sz="2400" dirty="0" err="1" smtClean="0">
                <a:effectLst/>
                <a:latin typeface="Arial" panose="020B0604020202020204" pitchFamily="34" charset="0"/>
                <a:ea typeface="Times New Roman" panose="02020603050405020304" pitchFamily="18" charset="0"/>
              </a:rPr>
              <a:t>клипницата</a:t>
            </a:r>
            <a:r>
              <a:rPr lang="mk-MK" sz="2400" dirty="0" smtClean="0">
                <a:effectLst/>
                <a:latin typeface="Arial" panose="020B0604020202020204" pitchFamily="34" charset="0"/>
                <a:ea typeface="Times New Roman" panose="02020603050405020304" pitchFamily="18" charset="0"/>
              </a:rPr>
              <a:t> врз </a:t>
            </a:r>
            <a:r>
              <a:rPr lang="mk-MK" sz="2400" dirty="0" err="1" smtClean="0">
                <a:effectLst/>
                <a:latin typeface="Arial" panose="020B0604020202020204" pitchFamily="34" charset="0"/>
                <a:ea typeface="Times New Roman" panose="02020603050405020304" pitchFamily="18" charset="0"/>
              </a:rPr>
              <a:t>електропрекинувачот</a:t>
            </a:r>
            <a:r>
              <a:rPr lang="mk-MK" sz="2400" dirty="0" smtClean="0">
                <a:effectLst/>
                <a:latin typeface="Arial" panose="020B0604020202020204" pitchFamily="34" charset="0"/>
                <a:ea typeface="Times New Roman" panose="02020603050405020304" pitchFamily="18" charset="0"/>
              </a:rPr>
              <a:t> </a:t>
            </a:r>
            <a:r>
              <a:rPr lang="mk-MK" sz="2400" b="1" dirty="0" smtClean="0">
                <a:effectLst/>
                <a:latin typeface="Arial" panose="020B0604020202020204" pitchFamily="34" charset="0"/>
                <a:ea typeface="Times New Roman" panose="02020603050405020304" pitchFamily="18" charset="0"/>
              </a:rPr>
              <a:t>6</a:t>
            </a:r>
            <a:r>
              <a:rPr lang="mk-MK" sz="2400" dirty="0" smtClean="0">
                <a:effectLst/>
                <a:latin typeface="Arial" panose="020B0604020202020204" pitchFamily="34" charset="0"/>
                <a:ea typeface="Times New Roman" panose="02020603050405020304" pitchFamily="18" charset="0"/>
              </a:rPr>
              <a:t>. На тој начин системот за управување на хидрауличниот систем го прекинува доводот на работна течност. </a:t>
            </a:r>
            <a:endParaRPr lang="en-US" sz="24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Кога ќе се намали притисокот во системот силата на пружината </a:t>
            </a:r>
            <a:r>
              <a:rPr lang="mk-MK" sz="2400" b="1" dirty="0" smtClean="0">
                <a:effectLst/>
                <a:latin typeface="Arial" panose="020B0604020202020204" pitchFamily="34" charset="0"/>
                <a:ea typeface="Times New Roman" panose="02020603050405020304" pitchFamily="18" charset="0"/>
              </a:rPr>
              <a:t>2</a:t>
            </a:r>
            <a:r>
              <a:rPr lang="mk-MK" sz="2400" dirty="0" smtClean="0">
                <a:effectLst/>
                <a:latin typeface="Arial" panose="020B0604020202020204" pitchFamily="34" charset="0"/>
                <a:ea typeface="Times New Roman" panose="02020603050405020304" pitchFamily="18" charset="0"/>
              </a:rPr>
              <a:t> го затвора вентилот за ограничување на притисокот </a:t>
            </a:r>
            <a:r>
              <a:rPr lang="mk-MK" sz="2400" b="1" dirty="0" smtClean="0">
                <a:effectLst/>
                <a:latin typeface="Arial" panose="020B0604020202020204" pitchFamily="34" charset="0"/>
                <a:ea typeface="Times New Roman" panose="02020603050405020304" pitchFamily="18" charset="0"/>
              </a:rPr>
              <a:t>1</a:t>
            </a:r>
            <a:r>
              <a:rPr lang="mk-MK" sz="2400" dirty="0" smtClean="0">
                <a:effectLst/>
                <a:latin typeface="Arial" panose="020B0604020202020204" pitchFamily="34" charset="0"/>
                <a:ea typeface="Times New Roman" panose="02020603050405020304" pitchFamily="18" charset="0"/>
              </a:rPr>
              <a:t>, а клипот </a:t>
            </a:r>
            <a:r>
              <a:rPr lang="mk-MK" sz="2400" b="1" dirty="0" smtClean="0">
                <a:effectLst/>
                <a:latin typeface="Arial" panose="020B0604020202020204" pitchFamily="34" charset="0"/>
                <a:ea typeface="Times New Roman" panose="02020603050405020304" pitchFamily="18" charset="0"/>
              </a:rPr>
              <a:t>3</a:t>
            </a:r>
            <a:r>
              <a:rPr lang="mk-MK" sz="2400" dirty="0" smtClean="0">
                <a:effectLst/>
                <a:latin typeface="Arial" panose="020B0604020202020204" pitchFamily="34" charset="0"/>
                <a:ea typeface="Times New Roman" panose="02020603050405020304" pitchFamily="18" charset="0"/>
              </a:rPr>
              <a:t>, под дејство на пружината се враќа нагоре, ослободувајќи го прекинувачот </a:t>
            </a:r>
            <a:r>
              <a:rPr lang="mk-MK" sz="2400" b="1" dirty="0" smtClean="0">
                <a:effectLst/>
                <a:latin typeface="Arial" panose="020B0604020202020204" pitchFamily="34" charset="0"/>
                <a:ea typeface="Times New Roman" panose="02020603050405020304" pitchFamily="18" charset="0"/>
              </a:rPr>
              <a:t>6</a:t>
            </a:r>
            <a:r>
              <a:rPr lang="mk-MK" sz="2400" dirty="0" smtClean="0">
                <a:effectLst/>
                <a:latin typeface="Arial" panose="020B0604020202020204" pitchFamily="34" charset="0"/>
                <a:ea typeface="Times New Roman" panose="02020603050405020304" pitchFamily="18" charset="0"/>
              </a:rPr>
              <a:t>. Течноста над клипот </a:t>
            </a:r>
            <a:r>
              <a:rPr lang="mk-MK" sz="2400" b="1" dirty="0" smtClean="0">
                <a:effectLst/>
                <a:latin typeface="Arial" panose="020B0604020202020204" pitchFamily="34" charset="0"/>
                <a:ea typeface="Times New Roman" panose="02020603050405020304" pitchFamily="18" charset="0"/>
              </a:rPr>
              <a:t>3</a:t>
            </a:r>
            <a:r>
              <a:rPr lang="mk-MK" sz="2400" dirty="0" smtClean="0">
                <a:effectLst/>
                <a:latin typeface="Arial" panose="020B0604020202020204" pitchFamily="34" charset="0"/>
                <a:ea typeface="Times New Roman" panose="02020603050405020304" pitchFamily="18" charset="0"/>
              </a:rPr>
              <a:t>, преку </a:t>
            </a:r>
            <a:r>
              <a:rPr lang="mk-MK" sz="2400" dirty="0" err="1" smtClean="0">
                <a:effectLst/>
                <a:latin typeface="Arial" panose="020B0604020202020204" pitchFamily="34" charset="0"/>
                <a:ea typeface="Times New Roman" panose="02020603050405020304" pitchFamily="18" charset="0"/>
              </a:rPr>
              <a:t>придушниот</a:t>
            </a:r>
            <a:r>
              <a:rPr lang="mk-MK" sz="2400" dirty="0" smtClean="0">
                <a:effectLst/>
                <a:latin typeface="Arial" panose="020B0604020202020204" pitchFamily="34" charset="0"/>
                <a:ea typeface="Times New Roman" panose="02020603050405020304" pitchFamily="18" charset="0"/>
              </a:rPr>
              <a:t> вентил </a:t>
            </a:r>
            <a:r>
              <a:rPr lang="mk-MK" sz="2400" b="1" dirty="0" smtClean="0">
                <a:effectLst/>
                <a:latin typeface="Arial" panose="020B0604020202020204" pitchFamily="34" charset="0"/>
                <a:ea typeface="Times New Roman" panose="02020603050405020304" pitchFamily="18" charset="0"/>
              </a:rPr>
              <a:t>5</a:t>
            </a:r>
            <a:r>
              <a:rPr lang="mk-MK" sz="2400" dirty="0" smtClean="0">
                <a:effectLst/>
                <a:latin typeface="Arial" panose="020B0604020202020204" pitchFamily="34" charset="0"/>
                <a:ea typeface="Times New Roman" panose="02020603050405020304" pitchFamily="18" charset="0"/>
              </a:rPr>
              <a:t> и неповратниот вентил </a:t>
            </a:r>
            <a:r>
              <a:rPr lang="mk-MK" sz="2400" b="1" dirty="0" smtClean="0">
                <a:effectLst/>
                <a:latin typeface="Arial" panose="020B0604020202020204" pitchFamily="34" charset="0"/>
                <a:ea typeface="Times New Roman" panose="02020603050405020304" pitchFamily="18" charset="0"/>
              </a:rPr>
              <a:t>4</a:t>
            </a:r>
            <a:r>
              <a:rPr lang="mk-MK" sz="2400" dirty="0" smtClean="0">
                <a:effectLst/>
                <a:latin typeface="Arial" panose="020B0604020202020204" pitchFamily="34" charset="0"/>
                <a:ea typeface="Times New Roman" panose="02020603050405020304" pitchFamily="18" charset="0"/>
              </a:rPr>
              <a:t> се враќа во системот.</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576604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2533" y="254001"/>
            <a:ext cx="11463867" cy="5847755"/>
          </a:xfrm>
          <a:prstGeom prst="rect">
            <a:avLst/>
          </a:prstGeom>
        </p:spPr>
        <p:txBody>
          <a:bodyPr wrap="square">
            <a:spAutoFit/>
          </a:bodyPr>
          <a:lstStyle/>
          <a:p>
            <a:pPr indent="457200" algn="just">
              <a:spcAft>
                <a:spcPts val="0"/>
              </a:spcAft>
            </a:pPr>
            <a:r>
              <a:rPr lang="mk-MK" sz="2800" b="1" dirty="0" smtClean="0">
                <a:effectLst/>
                <a:latin typeface="Arial" panose="020B0604020202020204" pitchFamily="34" charset="0"/>
                <a:ea typeface="Times New Roman" panose="02020603050405020304" pitchFamily="18" charset="0"/>
              </a:rPr>
              <a:t>ПРОТОЧНИ ВЕНТИЛИ</a:t>
            </a:r>
            <a:endParaRPr lang="en-US" sz="2800" dirty="0" smtClean="0">
              <a:effectLst/>
              <a:latin typeface="Times New Roman" panose="02020603050405020304" pitchFamily="18" charset="0"/>
              <a:ea typeface="Times New Roman" panose="02020603050405020304" pitchFamily="18" charset="0"/>
            </a:endParaRPr>
          </a:p>
          <a:p>
            <a:pPr indent="457200" algn="ctr">
              <a:spcAft>
                <a:spcPts val="0"/>
              </a:spcAft>
            </a:pPr>
            <a:r>
              <a:rPr lang="mk-MK" dirty="0" smtClean="0">
                <a:effectLst/>
                <a:latin typeface="Arial" panose="020B0604020202020204" pitchFamily="34" charset="0"/>
                <a:ea typeface="Times New Roman" panose="02020603050405020304" pitchFamily="18" charset="0"/>
              </a:rPr>
              <a:t> </a:t>
            </a:r>
            <a:endParaRPr lang="en-US" dirty="0" smtClean="0">
              <a:effectLst/>
              <a:latin typeface="Times New Roman" panose="02020603050405020304" pitchFamily="18" charset="0"/>
              <a:ea typeface="Times New Roman" panose="02020603050405020304" pitchFamily="18" charset="0"/>
            </a:endParaRPr>
          </a:p>
          <a:p>
            <a:pPr indent="457200">
              <a:spcAft>
                <a:spcPts val="0"/>
              </a:spcAft>
            </a:pPr>
            <a:r>
              <a:rPr lang="mk-MK" sz="2400" dirty="0" smtClean="0">
                <a:effectLst/>
                <a:latin typeface="Arial" panose="020B0604020202020204" pitchFamily="34" charset="0"/>
                <a:ea typeface="Times New Roman" panose="02020603050405020304" pitchFamily="18" charset="0"/>
              </a:rPr>
              <a:t>Задачата на вентилите за проток во хидрауличниот систем е да го регулираат протокот, односно да го менуваат или да го одржуваат константен. Промена на протокот најчесто се прави со промена на пресекот на струјата на течноста.</a:t>
            </a:r>
            <a:endParaRPr lang="en-US" sz="2400" dirty="0" smtClean="0">
              <a:effectLst/>
              <a:latin typeface="Times New Roman" panose="02020603050405020304" pitchFamily="18" charset="0"/>
              <a:ea typeface="Times New Roman" panose="02020603050405020304" pitchFamily="18" charset="0"/>
            </a:endParaRPr>
          </a:p>
          <a:p>
            <a:pPr indent="457200">
              <a:spcAft>
                <a:spcPts val="0"/>
              </a:spcAft>
            </a:pPr>
            <a:r>
              <a:rPr lang="mk-MK" dirty="0" smtClean="0">
                <a:effectLst/>
                <a:latin typeface="Arial" panose="020B0604020202020204" pitchFamily="34" charset="0"/>
                <a:ea typeface="Times New Roman" panose="02020603050405020304" pitchFamily="18" charset="0"/>
              </a:rPr>
              <a:t> </a:t>
            </a:r>
            <a:endParaRPr lang="en-US"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800" b="1" dirty="0" smtClean="0">
                <a:effectLst/>
                <a:latin typeface="Arial" panose="020B0604020202020204" pitchFamily="34" charset="0"/>
                <a:ea typeface="Times New Roman" panose="02020603050405020304" pitchFamily="18" charset="0"/>
              </a:rPr>
              <a:t>ПРИДУШНИ ВЕНТИЛИ</a:t>
            </a:r>
            <a:endParaRPr lang="en-US" sz="2800" dirty="0" smtClean="0">
              <a:effectLst/>
              <a:latin typeface="Times New Roman" panose="02020603050405020304" pitchFamily="18" charset="0"/>
              <a:ea typeface="Times New Roman" panose="02020603050405020304" pitchFamily="18" charset="0"/>
            </a:endParaRPr>
          </a:p>
          <a:p>
            <a:pPr indent="457200">
              <a:spcAft>
                <a:spcPts val="0"/>
              </a:spcAft>
            </a:pPr>
            <a:r>
              <a:rPr lang="mk-MK" dirty="0" smtClean="0">
                <a:effectLst/>
                <a:latin typeface="Arial" panose="020B0604020202020204" pitchFamily="34" charset="0"/>
                <a:ea typeface="Times New Roman" panose="02020603050405020304" pitchFamily="18" charset="0"/>
              </a:rPr>
              <a:t> </a:t>
            </a:r>
            <a:endParaRPr lang="en-US" dirty="0" smtClean="0">
              <a:effectLst/>
              <a:latin typeface="Times New Roman" panose="02020603050405020304" pitchFamily="18" charset="0"/>
              <a:ea typeface="Times New Roman" panose="02020603050405020304" pitchFamily="18" charset="0"/>
            </a:endParaRPr>
          </a:p>
          <a:p>
            <a:pPr algn="just">
              <a:spcAft>
                <a:spcPts val="0"/>
              </a:spcAft>
            </a:pPr>
            <a:r>
              <a:rPr lang="mk-MK" dirty="0" smtClean="0">
                <a:effectLst/>
                <a:latin typeface="Arial" panose="020B0604020202020204" pitchFamily="34" charset="0"/>
                <a:ea typeface="Times New Roman" panose="02020603050405020304" pitchFamily="18" charset="0"/>
              </a:rPr>
              <a:t>	</a:t>
            </a:r>
            <a:r>
              <a:rPr lang="mk-MK" sz="2400" dirty="0" smtClean="0">
                <a:effectLst/>
                <a:latin typeface="Arial" panose="020B0604020202020204" pitchFamily="34" charset="0"/>
                <a:ea typeface="Times New Roman" panose="02020603050405020304" pitchFamily="18" charset="0"/>
              </a:rPr>
              <a:t>Придушен вентил претставува локален регулиран, или нерегулиран отпор, кој се поставува на патот на струењето на течноста. Ограничувањето на протокот се постигнува со намалување на напречниот пресек на каналот и одведување на еден негов дел во резервоарот. Бидејќи </a:t>
            </a:r>
            <a:r>
              <a:rPr lang="mk-MK" sz="2400" dirty="0" err="1" smtClean="0">
                <a:effectLst/>
                <a:latin typeface="Arial" panose="020B0604020202020204" pitchFamily="34" charset="0"/>
                <a:ea typeface="Times New Roman" panose="02020603050405020304" pitchFamily="18" charset="0"/>
              </a:rPr>
              <a:t>придушното</a:t>
            </a:r>
            <a:r>
              <a:rPr lang="mk-MK" sz="2400" dirty="0" smtClean="0">
                <a:effectLst/>
                <a:latin typeface="Arial" panose="020B0604020202020204" pitchFamily="34" charset="0"/>
                <a:ea typeface="Times New Roman" panose="02020603050405020304" pitchFamily="18" charset="0"/>
              </a:rPr>
              <a:t> регулирање на протокот се </a:t>
            </a:r>
            <a:r>
              <a:rPr lang="mk-MK" sz="2400" dirty="0" err="1" smtClean="0">
                <a:effectLst/>
                <a:latin typeface="Arial" panose="020B0604020202020204" pitchFamily="34" charset="0"/>
                <a:ea typeface="Times New Roman" panose="02020603050405020304" pitchFamily="18" charset="0"/>
              </a:rPr>
              <a:t>заснива</a:t>
            </a:r>
            <a:r>
              <a:rPr lang="mk-MK" sz="2400" dirty="0" smtClean="0">
                <a:effectLst/>
                <a:latin typeface="Arial" panose="020B0604020202020204" pitchFamily="34" charset="0"/>
                <a:ea typeface="Times New Roman" panose="02020603050405020304" pitchFamily="18" charset="0"/>
              </a:rPr>
              <a:t> на претворање на енергијата на притисок во топлина ваквиот начин на регулирање на протокот се користи, првенствено во хидрауличните системи со мали </a:t>
            </a:r>
            <a:r>
              <a:rPr lang="mk-MK" sz="2400" dirty="0" err="1" smtClean="0">
                <a:effectLst/>
                <a:latin typeface="Arial" panose="020B0604020202020204" pitchFamily="34" charset="0"/>
                <a:ea typeface="Times New Roman" panose="02020603050405020304" pitchFamily="18" charset="0"/>
              </a:rPr>
              <a:t>моќности</a:t>
            </a:r>
            <a:r>
              <a:rPr lang="mk-MK" sz="2400" dirty="0" smtClean="0">
                <a:effectLst/>
                <a:latin typeface="Arial" panose="020B0604020202020204" pitchFamily="34"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60422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8467" y="1422400"/>
            <a:ext cx="11794686" cy="3979333"/>
          </a:xfrm>
          <a:prstGeom prst="rect">
            <a:avLst/>
          </a:prstGeom>
        </p:spPr>
      </p:pic>
    </p:spTree>
    <p:extLst>
      <p:ext uri="{BB962C8B-B14F-4D97-AF65-F5344CB8AC3E}">
        <p14:creationId xmlns:p14="http://schemas.microsoft.com/office/powerpoint/2010/main" val="30398110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4137" y="728133"/>
            <a:ext cx="12003725" cy="5401733"/>
          </a:xfrm>
          <a:prstGeom prst="rect">
            <a:avLst/>
          </a:prstGeom>
        </p:spPr>
      </p:pic>
    </p:spTree>
    <p:extLst>
      <p:ext uri="{BB962C8B-B14F-4D97-AF65-F5344CB8AC3E}">
        <p14:creationId xmlns:p14="http://schemas.microsoft.com/office/powerpoint/2010/main" val="39856611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8641" y="677333"/>
            <a:ext cx="11718547" cy="5486400"/>
          </a:xfrm>
          <a:prstGeom prst="rect">
            <a:avLst/>
          </a:prstGeom>
        </p:spPr>
      </p:pic>
    </p:spTree>
    <p:extLst>
      <p:ext uri="{BB962C8B-B14F-4D97-AF65-F5344CB8AC3E}">
        <p14:creationId xmlns:p14="http://schemas.microsoft.com/office/powerpoint/2010/main" val="15771112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1733" y="220134"/>
            <a:ext cx="11565467" cy="5262979"/>
          </a:xfrm>
          <a:prstGeom prst="rect">
            <a:avLst/>
          </a:prstGeom>
        </p:spPr>
        <p:txBody>
          <a:bodyPr wrap="square">
            <a:spAutoFit/>
          </a:bodyPr>
          <a:lstStyle/>
          <a:p>
            <a:pPr indent="457200" algn="just">
              <a:spcAft>
                <a:spcPts val="0"/>
              </a:spcAft>
            </a:pPr>
            <a:r>
              <a:rPr lang="mk-MK" sz="2400" dirty="0" smtClean="0">
                <a:effectLst/>
                <a:latin typeface="Arial" panose="020B0604020202020204" pitchFamily="34" charset="0"/>
                <a:ea typeface="Times New Roman" panose="02020603050405020304" pitchFamily="18" charset="0"/>
              </a:rPr>
              <a:t>Со </a:t>
            </a:r>
            <a:r>
              <a:rPr lang="mk-MK" sz="2400" dirty="0" err="1" smtClean="0">
                <a:effectLst/>
                <a:latin typeface="Arial" panose="020B0604020202020204" pitchFamily="34" charset="0"/>
                <a:ea typeface="Times New Roman" panose="02020603050405020304" pitchFamily="18" charset="0"/>
              </a:rPr>
              <a:t>придушниот</a:t>
            </a:r>
            <a:r>
              <a:rPr lang="mk-MK" sz="2400" dirty="0" smtClean="0">
                <a:effectLst/>
                <a:latin typeface="Arial" panose="020B0604020202020204" pitchFamily="34" charset="0"/>
                <a:ea typeface="Times New Roman" panose="02020603050405020304" pitchFamily="18" charset="0"/>
              </a:rPr>
              <a:t> вентил </a:t>
            </a:r>
            <a:r>
              <a:rPr lang="mk-MK" sz="2400" b="1" dirty="0" smtClean="0">
                <a:effectLst/>
                <a:latin typeface="Arial" panose="020B0604020202020204" pitchFamily="34" charset="0"/>
                <a:ea typeface="Times New Roman" panose="02020603050405020304" pitchFamily="18" charset="0"/>
              </a:rPr>
              <a:t>1</a:t>
            </a:r>
            <a:r>
              <a:rPr lang="mk-MK" sz="2400" dirty="0" smtClean="0">
                <a:effectLst/>
                <a:latin typeface="Arial" panose="020B0604020202020204" pitchFamily="34" charset="0"/>
                <a:ea typeface="Times New Roman" panose="02020603050405020304" pitchFamily="18" charset="0"/>
              </a:rPr>
              <a:t> се регулира големината на напречниот пресек </a:t>
            </a:r>
            <a:r>
              <a:rPr lang="mk-MK" sz="2400" b="1" dirty="0" smtClean="0">
                <a:effectLst/>
                <a:latin typeface="Arial" panose="020B0604020202020204" pitchFamily="34" charset="0"/>
                <a:ea typeface="Times New Roman" panose="02020603050405020304" pitchFamily="18" charset="0"/>
              </a:rPr>
              <a:t>А</a:t>
            </a:r>
            <a:r>
              <a:rPr lang="mk-MK" sz="2400" dirty="0" smtClean="0">
                <a:effectLst/>
                <a:latin typeface="Arial" panose="020B0604020202020204" pitchFamily="34" charset="0"/>
                <a:ea typeface="Times New Roman" panose="02020603050405020304" pitchFamily="18" charset="0"/>
              </a:rPr>
              <a:t> низ кој треба да струи течноста со константен проток </a:t>
            </a:r>
            <a:r>
              <a:rPr lang="mk-MK" sz="2400" dirty="0" err="1" smtClean="0">
                <a:effectLst/>
                <a:latin typeface="Arial" panose="020B0604020202020204" pitchFamily="34" charset="0"/>
                <a:ea typeface="Times New Roman" panose="02020603050405020304" pitchFamily="18" charset="0"/>
              </a:rPr>
              <a:t>Q</a:t>
            </a:r>
            <a:r>
              <a:rPr lang="mk-MK" sz="2400" baseline="-25000" dirty="0" err="1" smtClean="0">
                <a:effectLst/>
                <a:latin typeface="Arial" panose="020B0604020202020204" pitchFamily="34" charset="0"/>
                <a:ea typeface="Times New Roman" panose="02020603050405020304" pitchFamily="18" charset="0"/>
              </a:rPr>
              <a:t>m</a:t>
            </a:r>
            <a:r>
              <a:rPr lang="mk-MK" sz="2400" dirty="0" smtClean="0">
                <a:effectLst/>
                <a:latin typeface="Arial" panose="020B0604020202020204" pitchFamily="34" charset="0"/>
                <a:ea typeface="Times New Roman" panose="02020603050405020304" pitchFamily="18" charset="0"/>
              </a:rPr>
              <a:t> кон </a:t>
            </a:r>
            <a:r>
              <a:rPr lang="mk-MK" sz="2400" dirty="0" err="1" smtClean="0">
                <a:effectLst/>
                <a:latin typeface="Arial" panose="020B0604020202020204" pitchFamily="34" charset="0"/>
                <a:ea typeface="Times New Roman" panose="02020603050405020304" pitchFamily="18" charset="0"/>
              </a:rPr>
              <a:t>хидромоторот</a:t>
            </a:r>
            <a:r>
              <a:rPr lang="mk-MK" sz="2400" dirty="0" smtClean="0">
                <a:effectLst/>
                <a:latin typeface="Arial" panose="020B0604020202020204" pitchFamily="34" charset="0"/>
                <a:ea typeface="Times New Roman" panose="02020603050405020304" pitchFamily="18" charset="0"/>
              </a:rPr>
              <a:t> </a:t>
            </a:r>
            <a:r>
              <a:rPr lang="mk-MK" sz="2400" b="1" dirty="0" smtClean="0">
                <a:effectLst/>
                <a:latin typeface="Arial" panose="020B0604020202020204" pitchFamily="34" charset="0"/>
                <a:ea typeface="Times New Roman" panose="02020603050405020304" pitchFamily="18" charset="0"/>
              </a:rPr>
              <a:t>8</a:t>
            </a:r>
            <a:r>
              <a:rPr lang="mk-MK" sz="2400" dirty="0" smtClean="0">
                <a:effectLst/>
                <a:latin typeface="Arial" panose="020B0604020202020204" pitchFamily="34" charset="0"/>
                <a:ea typeface="Times New Roman" panose="02020603050405020304" pitchFamily="18" charset="0"/>
              </a:rPr>
              <a:t>. Регулирање се прави и на </a:t>
            </a:r>
            <a:r>
              <a:rPr lang="mk-MK" sz="2400" dirty="0" err="1" smtClean="0">
                <a:effectLst/>
                <a:latin typeface="Arial" panose="020B0604020202020204" pitchFamily="34" charset="0"/>
                <a:ea typeface="Times New Roman" panose="02020603050405020304" pitchFamily="18" charset="0"/>
              </a:rPr>
              <a:t>пaдот</a:t>
            </a:r>
            <a:r>
              <a:rPr lang="mk-MK" sz="2400" dirty="0" smtClean="0">
                <a:effectLst/>
                <a:latin typeface="Arial" panose="020B0604020202020204" pitchFamily="34" charset="0"/>
                <a:ea typeface="Times New Roman" panose="02020603050405020304" pitchFamily="18" charset="0"/>
              </a:rPr>
              <a:t> на притисокот </a:t>
            </a:r>
            <a:r>
              <a:rPr lang="en-US" sz="2400" dirty="0" smtClean="0">
                <a:effectLst/>
                <a:latin typeface="Arial" panose="020B0604020202020204" pitchFamily="34" charset="0"/>
                <a:ea typeface="Times New Roman" panose="02020603050405020304" pitchFamily="18" charset="0"/>
              </a:rPr>
              <a:t>Δ</a:t>
            </a:r>
            <a:r>
              <a:rPr lang="mk-MK" sz="2400" dirty="0" smtClean="0">
                <a:effectLst/>
                <a:latin typeface="Arial" panose="020B0604020202020204" pitchFamily="34" charset="0"/>
                <a:ea typeface="Times New Roman" panose="02020603050405020304" pitchFamily="18" charset="0"/>
              </a:rPr>
              <a:t>p меѓу притисоците во каналот </a:t>
            </a:r>
            <a:r>
              <a:rPr lang="mk-MK" sz="2400" b="1" dirty="0" smtClean="0">
                <a:effectLst/>
                <a:latin typeface="Arial" panose="020B0604020202020204" pitchFamily="34" charset="0"/>
                <a:ea typeface="Times New Roman" panose="02020603050405020304" pitchFamily="18" charset="0"/>
              </a:rPr>
              <a:t>S</a:t>
            </a:r>
            <a:r>
              <a:rPr lang="mk-MK" sz="2400" dirty="0" smtClean="0">
                <a:effectLst/>
                <a:latin typeface="Arial" panose="020B0604020202020204" pitchFamily="34" charset="0"/>
                <a:ea typeface="Times New Roman" panose="02020603050405020304" pitchFamily="18" charset="0"/>
              </a:rPr>
              <a:t> и каналот </a:t>
            </a:r>
            <a:r>
              <a:rPr lang="mk-MK" sz="2400" b="1" dirty="0" smtClean="0">
                <a:effectLst/>
                <a:latin typeface="Arial" panose="020B0604020202020204" pitchFamily="34" charset="0"/>
                <a:ea typeface="Times New Roman" panose="02020603050405020304" pitchFamily="18" charset="0"/>
              </a:rPr>
              <a:t>6 </a:t>
            </a:r>
            <a:r>
              <a:rPr lang="mk-MK" sz="2400" dirty="0" smtClean="0">
                <a:effectLst/>
                <a:latin typeface="Arial" panose="020B0604020202020204" pitchFamily="34" charset="0"/>
                <a:ea typeface="Times New Roman" panose="02020603050405020304" pitchFamily="18" charset="0"/>
              </a:rPr>
              <a:t>пред </a:t>
            </a:r>
            <a:r>
              <a:rPr lang="mk-MK" sz="2400" dirty="0" err="1" smtClean="0">
                <a:effectLst/>
                <a:latin typeface="Arial" panose="020B0604020202020204" pitchFamily="34" charset="0"/>
                <a:ea typeface="Times New Roman" panose="02020603050405020304" pitchFamily="18" charset="0"/>
              </a:rPr>
              <a:t>хидромоторот</a:t>
            </a:r>
            <a:r>
              <a:rPr lang="mk-MK" sz="2400" dirty="0" smtClean="0">
                <a:effectLst/>
                <a:latin typeface="Arial" panose="020B0604020202020204" pitchFamily="34" charset="0"/>
                <a:ea typeface="Times New Roman" panose="02020603050405020304" pitchFamily="18" charset="0"/>
              </a:rPr>
              <a:t>. Тој пад треба да има константна вредност. </a:t>
            </a:r>
            <a:endParaRPr lang="en-US" sz="2400" dirty="0" smtClean="0">
              <a:effectLst/>
              <a:latin typeface="Times New Roman" panose="02020603050405020304" pitchFamily="18" charset="0"/>
              <a:ea typeface="Times New Roman" panose="02020603050405020304" pitchFamily="18" charset="0"/>
            </a:endParaRPr>
          </a:p>
          <a:p>
            <a:pPr algn="just">
              <a:spcAft>
                <a:spcPts val="0"/>
              </a:spcAft>
            </a:pPr>
            <a:r>
              <a:rPr lang="mk-MK" sz="2400" dirty="0" smtClean="0">
                <a:effectLst/>
                <a:latin typeface="Arial" panose="020B0604020202020204" pitchFamily="34" charset="0"/>
                <a:ea typeface="Times New Roman" panose="02020603050405020304" pitchFamily="18" charset="0"/>
              </a:rPr>
              <a:t>	Со промена на режимот на работа на </a:t>
            </a:r>
            <a:r>
              <a:rPr lang="mk-MK" sz="2400" dirty="0" err="1" smtClean="0">
                <a:effectLst/>
                <a:latin typeface="Arial" panose="020B0604020202020204" pitchFamily="34" charset="0"/>
                <a:ea typeface="Times New Roman" panose="02020603050405020304" pitchFamily="18" charset="0"/>
              </a:rPr>
              <a:t>хидромоторот</a:t>
            </a:r>
            <a:r>
              <a:rPr lang="mk-MK" sz="2400" dirty="0" smtClean="0">
                <a:effectLst/>
                <a:latin typeface="Arial" panose="020B0604020202020204" pitchFamily="34" charset="0"/>
                <a:ea typeface="Times New Roman" panose="02020603050405020304" pitchFamily="18" charset="0"/>
              </a:rPr>
              <a:t> </a:t>
            </a:r>
            <a:r>
              <a:rPr lang="mk-MK" sz="2400" b="1" dirty="0" smtClean="0">
                <a:effectLst/>
                <a:latin typeface="Arial" panose="020B0604020202020204" pitchFamily="34" charset="0"/>
                <a:ea typeface="Times New Roman" panose="02020603050405020304" pitchFamily="18" charset="0"/>
              </a:rPr>
              <a:t>8</a:t>
            </a:r>
            <a:r>
              <a:rPr lang="mk-MK" sz="2400" dirty="0" smtClean="0">
                <a:effectLst/>
                <a:latin typeface="Arial" panose="020B0604020202020204" pitchFamily="34" charset="0"/>
                <a:ea typeface="Times New Roman" panose="02020603050405020304" pitchFamily="18" charset="0"/>
              </a:rPr>
              <a:t> се менува и вредноста на </a:t>
            </a:r>
            <a:r>
              <a:rPr lang="en-US" sz="2400" dirty="0" smtClean="0">
                <a:effectLst/>
                <a:latin typeface="Arial" panose="020B0604020202020204" pitchFamily="34" charset="0"/>
                <a:ea typeface="Times New Roman" panose="02020603050405020304" pitchFamily="18" charset="0"/>
              </a:rPr>
              <a:t>Δ</a:t>
            </a:r>
            <a:r>
              <a:rPr lang="mk-MK" sz="2400" dirty="0" smtClean="0">
                <a:effectLst/>
                <a:latin typeface="Arial" panose="020B0604020202020204" pitchFamily="34" charset="0"/>
                <a:ea typeface="Times New Roman" panose="02020603050405020304" pitchFamily="18" charset="0"/>
              </a:rPr>
              <a:t>p. Зголемената вредност на притисокот преку каналот </a:t>
            </a:r>
            <a:r>
              <a:rPr lang="mk-MK" sz="2400" b="1" dirty="0" smtClean="0">
                <a:effectLst/>
                <a:latin typeface="Arial" panose="020B0604020202020204" pitchFamily="34" charset="0"/>
                <a:ea typeface="Times New Roman" panose="02020603050405020304" pitchFamily="18" charset="0"/>
              </a:rPr>
              <a:t>2</a:t>
            </a:r>
            <a:r>
              <a:rPr lang="mk-MK" sz="2400" dirty="0" smtClean="0">
                <a:effectLst/>
                <a:latin typeface="Arial" panose="020B0604020202020204" pitchFamily="34" charset="0"/>
                <a:ea typeface="Times New Roman" panose="02020603050405020304" pitchFamily="18" charset="0"/>
              </a:rPr>
              <a:t> дејствува врз клипот </a:t>
            </a:r>
            <a:r>
              <a:rPr lang="mk-MK" sz="2400" b="1" dirty="0" smtClean="0">
                <a:effectLst/>
                <a:latin typeface="Arial" panose="020B0604020202020204" pitchFamily="34" charset="0"/>
                <a:ea typeface="Times New Roman" panose="02020603050405020304" pitchFamily="18" charset="0"/>
              </a:rPr>
              <a:t>3</a:t>
            </a:r>
            <a:r>
              <a:rPr lang="mk-MK" sz="2400" dirty="0" smtClean="0">
                <a:effectLst/>
                <a:latin typeface="Arial" panose="020B0604020202020204" pitchFamily="34" charset="0"/>
                <a:ea typeface="Times New Roman" panose="02020603050405020304" pitchFamily="18" charset="0"/>
              </a:rPr>
              <a:t> од горната страна, со што се совладува пружината </a:t>
            </a:r>
            <a:r>
              <a:rPr lang="mk-MK" sz="2400" b="1" dirty="0" smtClean="0">
                <a:effectLst/>
                <a:latin typeface="Arial" panose="020B0604020202020204" pitchFamily="34" charset="0"/>
                <a:ea typeface="Times New Roman" panose="02020603050405020304" pitchFamily="18" charset="0"/>
              </a:rPr>
              <a:t>4</a:t>
            </a:r>
            <a:r>
              <a:rPr lang="mk-MK" sz="2400" dirty="0" smtClean="0">
                <a:effectLst/>
                <a:latin typeface="Arial" panose="020B0604020202020204" pitchFamily="34" charset="0"/>
                <a:ea typeface="Times New Roman" panose="02020603050405020304" pitchFamily="18" charset="0"/>
              </a:rPr>
              <a:t> и го поместува клипот надолу. Така се зголемува напречниот пресек на отворот </a:t>
            </a:r>
            <a:r>
              <a:rPr lang="mk-MK" sz="2400" b="1" dirty="0" smtClean="0">
                <a:effectLst/>
                <a:latin typeface="Arial" panose="020B0604020202020204" pitchFamily="34" charset="0"/>
                <a:ea typeface="Times New Roman" panose="02020603050405020304" pitchFamily="18" charset="0"/>
              </a:rPr>
              <a:t>А</a:t>
            </a:r>
            <a:r>
              <a:rPr lang="mk-MK" sz="2400" b="1" baseline="-25000" dirty="0" smtClean="0">
                <a:effectLst/>
                <a:latin typeface="Arial" panose="020B0604020202020204" pitchFamily="34" charset="0"/>
                <a:ea typeface="Times New Roman" panose="02020603050405020304" pitchFamily="18" charset="0"/>
              </a:rPr>
              <a:t>1</a:t>
            </a:r>
            <a:r>
              <a:rPr lang="mk-MK" sz="2400" dirty="0" smtClean="0">
                <a:effectLst/>
                <a:latin typeface="Arial" panose="020B0604020202020204" pitchFamily="34" charset="0"/>
                <a:ea typeface="Times New Roman" panose="02020603050405020304" pitchFamily="18" charset="0"/>
              </a:rPr>
              <a:t> низ кој преку </a:t>
            </a:r>
            <a:r>
              <a:rPr lang="mk-MK" sz="2400" dirty="0" err="1" smtClean="0">
                <a:effectLst/>
                <a:latin typeface="Arial" panose="020B0604020202020204" pitchFamily="34" charset="0"/>
                <a:ea typeface="Times New Roman" panose="02020603050405020304" pitchFamily="18" charset="0"/>
              </a:rPr>
              <a:t>преливниот</a:t>
            </a:r>
            <a:r>
              <a:rPr lang="mk-MK" sz="2400" dirty="0" smtClean="0">
                <a:effectLst/>
                <a:latin typeface="Arial" panose="020B0604020202020204" pitchFamily="34" charset="0"/>
                <a:ea typeface="Times New Roman" panose="02020603050405020304" pitchFamily="18" charset="0"/>
              </a:rPr>
              <a:t> канал </a:t>
            </a:r>
            <a:r>
              <a:rPr lang="mk-MK" sz="2400" b="1" dirty="0" smtClean="0">
                <a:effectLst/>
                <a:latin typeface="Arial" panose="020B0604020202020204" pitchFamily="34" charset="0"/>
                <a:ea typeface="Times New Roman" panose="02020603050405020304" pitchFamily="18" charset="0"/>
              </a:rPr>
              <a:t>5</a:t>
            </a:r>
            <a:r>
              <a:rPr lang="mk-MK" sz="2400" dirty="0" smtClean="0">
                <a:effectLst/>
                <a:latin typeface="Arial" panose="020B0604020202020204" pitchFamily="34" charset="0"/>
                <a:ea typeface="Times New Roman" panose="02020603050405020304" pitchFamily="18" charset="0"/>
              </a:rPr>
              <a:t> се одведува течноста во резервоарот </a:t>
            </a:r>
            <a:r>
              <a:rPr lang="mk-MK" sz="2400" b="1" dirty="0" smtClean="0">
                <a:effectLst/>
                <a:latin typeface="Arial" panose="020B0604020202020204" pitchFamily="34" charset="0"/>
                <a:ea typeface="Times New Roman" panose="02020603050405020304" pitchFamily="18" charset="0"/>
              </a:rPr>
              <a:t>Т</a:t>
            </a:r>
            <a:r>
              <a:rPr lang="mk-MK" sz="2400" dirty="0" smtClean="0">
                <a:effectLst/>
                <a:latin typeface="Arial" panose="020B0604020202020204" pitchFamily="34" charset="0"/>
                <a:ea typeface="Times New Roman" panose="02020603050405020304" pitchFamily="18" charset="0"/>
              </a:rPr>
              <a:t>. На овој начин се намалува притисокот во каналот </a:t>
            </a:r>
            <a:r>
              <a:rPr lang="mk-MK" sz="2400" b="1" dirty="0" smtClean="0">
                <a:effectLst/>
                <a:latin typeface="Arial" panose="020B0604020202020204" pitchFamily="34" charset="0"/>
                <a:ea typeface="Times New Roman" panose="02020603050405020304" pitchFamily="18" charset="0"/>
              </a:rPr>
              <a:t>Ѕ</a:t>
            </a:r>
            <a:r>
              <a:rPr lang="mk-MK" sz="2400" dirty="0" smtClean="0">
                <a:effectLst/>
                <a:latin typeface="Arial" panose="020B0604020202020204" pitchFamily="34" charset="0"/>
                <a:ea typeface="Times New Roman" panose="02020603050405020304" pitchFamily="18" charset="0"/>
              </a:rPr>
              <a:t>. Ова доведува до постигнување на регулираната вредност на </a:t>
            </a:r>
            <a:r>
              <a:rPr lang="en-US" sz="2400" dirty="0" smtClean="0">
                <a:effectLst/>
                <a:latin typeface="Arial" panose="020B0604020202020204" pitchFamily="34" charset="0"/>
                <a:ea typeface="Times New Roman" panose="02020603050405020304" pitchFamily="18" charset="0"/>
              </a:rPr>
              <a:t>Δ</a:t>
            </a:r>
            <a:r>
              <a:rPr lang="mk-MK" sz="2400" dirty="0" smtClean="0">
                <a:effectLst/>
                <a:latin typeface="Arial" panose="020B0604020202020204" pitchFamily="34" charset="0"/>
                <a:ea typeface="Times New Roman" panose="02020603050405020304" pitchFamily="18" charset="0"/>
              </a:rPr>
              <a:t>p и под дејство на силата на пружината </a:t>
            </a:r>
            <a:r>
              <a:rPr lang="mk-MK" sz="2400" b="1" dirty="0" smtClean="0">
                <a:effectLst/>
                <a:latin typeface="Arial" panose="020B0604020202020204" pitchFamily="34" charset="0"/>
                <a:ea typeface="Times New Roman" panose="02020603050405020304" pitchFamily="18" charset="0"/>
              </a:rPr>
              <a:t>4</a:t>
            </a:r>
            <a:r>
              <a:rPr lang="mk-MK" sz="2400" dirty="0" smtClean="0">
                <a:effectLst/>
                <a:latin typeface="Arial" panose="020B0604020202020204" pitchFamily="34" charset="0"/>
                <a:ea typeface="Times New Roman" panose="02020603050405020304" pitchFamily="18" charset="0"/>
              </a:rPr>
              <a:t> клипот </a:t>
            </a:r>
            <a:r>
              <a:rPr lang="mk-MK" sz="2400" b="1" dirty="0" smtClean="0">
                <a:effectLst/>
                <a:latin typeface="Arial" panose="020B0604020202020204" pitchFamily="34" charset="0"/>
                <a:ea typeface="Times New Roman" panose="02020603050405020304" pitchFamily="18" charset="0"/>
              </a:rPr>
              <a:t>3</a:t>
            </a:r>
            <a:r>
              <a:rPr lang="mk-MK" sz="2400" dirty="0" smtClean="0">
                <a:effectLst/>
                <a:latin typeface="Arial" panose="020B0604020202020204" pitchFamily="34" charset="0"/>
                <a:ea typeface="Times New Roman" panose="02020603050405020304" pitchFamily="18" charset="0"/>
              </a:rPr>
              <a:t> се враќа во нормална положба.</a:t>
            </a:r>
            <a:endParaRPr lang="en-US" sz="2400" dirty="0" smtClean="0">
              <a:effectLst/>
              <a:latin typeface="Times New Roman" panose="02020603050405020304" pitchFamily="18" charset="0"/>
              <a:ea typeface="Times New Roman" panose="02020603050405020304" pitchFamily="18" charset="0"/>
            </a:endParaRPr>
          </a:p>
          <a:p>
            <a:pPr algn="just">
              <a:spcAft>
                <a:spcPts val="0"/>
              </a:spcAft>
            </a:pPr>
            <a:r>
              <a:rPr lang="mk-MK" sz="2400" dirty="0" smtClean="0">
                <a:effectLst/>
                <a:latin typeface="Arial" panose="020B0604020202020204" pitchFamily="34" charset="0"/>
                <a:ea typeface="Times New Roman" panose="02020603050405020304" pitchFamily="18" charset="0"/>
              </a:rPr>
              <a:t>	На сл. 1.39 прикажан е вентил за регулирање на протокот без </a:t>
            </a:r>
            <a:r>
              <a:rPr lang="mk-MK" sz="2400" dirty="0" err="1" smtClean="0">
                <a:effectLst/>
                <a:latin typeface="Arial" panose="020B0604020202020204" pitchFamily="34" charset="0"/>
                <a:ea typeface="Times New Roman" panose="02020603050405020304" pitchFamily="18" charset="0"/>
              </a:rPr>
              <a:t>преливен</a:t>
            </a:r>
            <a:r>
              <a:rPr lang="mk-MK" sz="2400" dirty="0" smtClean="0">
                <a:effectLst/>
                <a:latin typeface="Arial" panose="020B0604020202020204" pitchFamily="34" charset="0"/>
                <a:ea typeface="Times New Roman" panose="02020603050405020304" pitchFamily="18" charset="0"/>
              </a:rPr>
              <a:t> отвор кон резервоарот со следните делови:</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7007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4043" y="1337733"/>
            <a:ext cx="11467052" cy="4334934"/>
          </a:xfrm>
          <a:prstGeom prst="rect">
            <a:avLst/>
          </a:prstGeom>
        </p:spPr>
      </p:pic>
    </p:spTree>
    <p:extLst>
      <p:ext uri="{BB962C8B-B14F-4D97-AF65-F5344CB8AC3E}">
        <p14:creationId xmlns:p14="http://schemas.microsoft.com/office/powerpoint/2010/main" val="40045984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399" y="406400"/>
            <a:ext cx="11463867" cy="3416320"/>
          </a:xfrm>
          <a:prstGeom prst="rect">
            <a:avLst/>
          </a:prstGeom>
        </p:spPr>
        <p:txBody>
          <a:bodyPr wrap="square">
            <a:spAutoFit/>
          </a:bodyPr>
          <a:lstStyle/>
          <a:p>
            <a:pPr indent="457200" algn="just">
              <a:spcAft>
                <a:spcPts val="0"/>
              </a:spcAft>
            </a:pPr>
            <a:r>
              <a:rPr lang="mk-MK" sz="2400" dirty="0" smtClean="0">
                <a:effectLst/>
                <a:latin typeface="Arial" panose="020B0604020202020204" pitchFamily="34" charset="0"/>
                <a:ea typeface="Times New Roman" panose="02020603050405020304" pitchFamily="18" charset="0"/>
              </a:rPr>
              <a:t>Регулирањето на </a:t>
            </a:r>
            <a:r>
              <a:rPr lang="en-US" sz="2400" dirty="0" smtClean="0">
                <a:effectLst/>
                <a:latin typeface="Arial" panose="020B0604020202020204" pitchFamily="34" charset="0"/>
                <a:ea typeface="Times New Roman" panose="02020603050405020304" pitchFamily="18" charset="0"/>
              </a:rPr>
              <a:t>Δ</a:t>
            </a:r>
            <a:r>
              <a:rPr lang="mk-MK" sz="2400" dirty="0" smtClean="0">
                <a:effectLst/>
                <a:latin typeface="Arial" panose="020B0604020202020204" pitchFamily="34" charset="0"/>
                <a:ea typeface="Times New Roman" panose="02020603050405020304" pitchFamily="18" charset="0"/>
              </a:rPr>
              <a:t>p на константна вредност се прави со промена на напречниот пресек </a:t>
            </a:r>
            <a:r>
              <a:rPr lang="mk-MK" sz="2400" b="1" dirty="0" smtClean="0">
                <a:effectLst/>
                <a:latin typeface="Arial" panose="020B0604020202020204" pitchFamily="34" charset="0"/>
                <a:ea typeface="Times New Roman" panose="02020603050405020304" pitchFamily="18" charset="0"/>
              </a:rPr>
              <a:t>А</a:t>
            </a:r>
            <a:r>
              <a:rPr lang="mk-MK" sz="2400" dirty="0" smtClean="0">
                <a:effectLst/>
                <a:latin typeface="Arial" panose="020B0604020202020204" pitchFamily="34" charset="0"/>
                <a:ea typeface="Times New Roman" panose="02020603050405020304" pitchFamily="18" charset="0"/>
              </a:rPr>
              <a:t>. </a:t>
            </a:r>
            <a:endParaRPr lang="en-US" sz="24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Ако се зголеми напречниот пресек </a:t>
            </a:r>
            <a:r>
              <a:rPr lang="mk-MK" sz="2400" b="1" dirty="0" smtClean="0">
                <a:effectLst/>
                <a:latin typeface="Arial" panose="020B0604020202020204" pitchFamily="34" charset="0"/>
                <a:ea typeface="Times New Roman" panose="02020603050405020304" pitchFamily="18" charset="0"/>
              </a:rPr>
              <a:t>А</a:t>
            </a:r>
            <a:r>
              <a:rPr lang="mk-MK" sz="2400" dirty="0" smtClean="0">
                <a:effectLst/>
                <a:latin typeface="Arial" panose="020B0604020202020204" pitchFamily="34" charset="0"/>
                <a:ea typeface="Times New Roman" panose="02020603050405020304" pitchFamily="18" charset="0"/>
              </a:rPr>
              <a:t> во каналот </a:t>
            </a:r>
            <a:r>
              <a:rPr lang="mk-MK" sz="2400" b="1" dirty="0" smtClean="0">
                <a:effectLst/>
                <a:latin typeface="Arial" panose="020B0604020202020204" pitchFamily="34" charset="0"/>
                <a:ea typeface="Times New Roman" panose="02020603050405020304" pitchFamily="18" charset="0"/>
              </a:rPr>
              <a:t>Ѕ</a:t>
            </a:r>
            <a:r>
              <a:rPr lang="mk-MK" sz="2400" dirty="0" smtClean="0">
                <a:effectLst/>
                <a:latin typeface="Arial" panose="020B0604020202020204" pitchFamily="34" charset="0"/>
                <a:ea typeface="Times New Roman" panose="02020603050405020304" pitchFamily="18" charset="0"/>
              </a:rPr>
              <a:t> ќе се зголеми притисокот, со што се зголемува и падот на притисокот </a:t>
            </a:r>
            <a:r>
              <a:rPr lang="en-US" sz="2400" dirty="0" smtClean="0">
                <a:effectLst/>
                <a:latin typeface="Arial" panose="020B0604020202020204" pitchFamily="34" charset="0"/>
                <a:ea typeface="Times New Roman" panose="02020603050405020304" pitchFamily="18" charset="0"/>
              </a:rPr>
              <a:t>Δ</a:t>
            </a:r>
            <a:r>
              <a:rPr lang="mk-MK" sz="2400" dirty="0" smtClean="0">
                <a:effectLst/>
                <a:latin typeface="Arial" panose="020B0604020202020204" pitchFamily="34" charset="0"/>
                <a:ea typeface="Times New Roman" panose="02020603050405020304" pitchFamily="18" charset="0"/>
              </a:rPr>
              <a:t>p. Зголемениот притисок преку каналот </a:t>
            </a:r>
            <a:r>
              <a:rPr lang="mk-MK" sz="2400" b="1" dirty="0" smtClean="0">
                <a:effectLst/>
                <a:latin typeface="Arial" panose="020B0604020202020204" pitchFamily="34" charset="0"/>
                <a:ea typeface="Times New Roman" panose="02020603050405020304" pitchFamily="18" charset="0"/>
              </a:rPr>
              <a:t>3</a:t>
            </a:r>
            <a:r>
              <a:rPr lang="mk-MK" sz="2400" dirty="0" smtClean="0">
                <a:effectLst/>
                <a:latin typeface="Arial" panose="020B0604020202020204" pitchFamily="34" charset="0"/>
                <a:ea typeface="Times New Roman" panose="02020603050405020304" pitchFamily="18" charset="0"/>
              </a:rPr>
              <a:t> дејствува врз клипот </a:t>
            </a:r>
            <a:r>
              <a:rPr lang="mk-MK" sz="2400" b="1" dirty="0" smtClean="0">
                <a:effectLst/>
                <a:latin typeface="Arial" panose="020B0604020202020204" pitchFamily="34" charset="0"/>
                <a:ea typeface="Times New Roman" panose="02020603050405020304" pitchFamily="18" charset="0"/>
              </a:rPr>
              <a:t>4</a:t>
            </a:r>
            <a:r>
              <a:rPr lang="mk-MK" sz="2400" dirty="0" smtClean="0">
                <a:effectLst/>
                <a:latin typeface="Arial" panose="020B0604020202020204" pitchFamily="34" charset="0"/>
                <a:ea typeface="Times New Roman" panose="02020603050405020304" pitchFamily="18" charset="0"/>
              </a:rPr>
              <a:t> од долната страна, совладувајќи ја пружината </a:t>
            </a:r>
            <a:r>
              <a:rPr lang="mk-MK" sz="2400" b="1" dirty="0" smtClean="0">
                <a:effectLst/>
                <a:latin typeface="Arial" panose="020B0604020202020204" pitchFamily="34" charset="0"/>
                <a:ea typeface="Times New Roman" panose="02020603050405020304" pitchFamily="18" charset="0"/>
              </a:rPr>
              <a:t>5</a:t>
            </a:r>
            <a:r>
              <a:rPr lang="mk-MK" sz="2400" dirty="0" smtClean="0">
                <a:effectLst/>
                <a:latin typeface="Arial" panose="020B0604020202020204" pitchFamily="34" charset="0"/>
                <a:ea typeface="Times New Roman" panose="02020603050405020304" pitchFamily="18" charset="0"/>
              </a:rPr>
              <a:t>. Со тоа клипот </a:t>
            </a:r>
            <a:r>
              <a:rPr lang="mk-MK" sz="2400" b="1" dirty="0" smtClean="0">
                <a:effectLst/>
                <a:latin typeface="Arial" panose="020B0604020202020204" pitchFamily="34" charset="0"/>
                <a:ea typeface="Times New Roman" panose="02020603050405020304" pitchFamily="18" charset="0"/>
              </a:rPr>
              <a:t>4</a:t>
            </a:r>
            <a:r>
              <a:rPr lang="mk-MK" sz="2400" dirty="0" smtClean="0">
                <a:effectLst/>
                <a:latin typeface="Arial" panose="020B0604020202020204" pitchFamily="34" charset="0"/>
                <a:ea typeface="Times New Roman" panose="02020603050405020304" pitchFamily="18" charset="0"/>
              </a:rPr>
              <a:t> се движи нагоре и го намалува напречниот пресек </a:t>
            </a:r>
            <a:r>
              <a:rPr lang="mk-MK" sz="2400" b="1" dirty="0" smtClean="0">
                <a:effectLst/>
                <a:latin typeface="Arial" panose="020B0604020202020204" pitchFamily="34" charset="0"/>
                <a:ea typeface="Times New Roman" panose="02020603050405020304" pitchFamily="18" charset="0"/>
              </a:rPr>
              <a:t>А</a:t>
            </a:r>
            <a:r>
              <a:rPr lang="mk-MK" sz="2400" dirty="0" smtClean="0">
                <a:effectLst/>
                <a:latin typeface="Arial" panose="020B0604020202020204" pitchFamily="34" charset="0"/>
                <a:ea typeface="Times New Roman" panose="02020603050405020304" pitchFamily="18" charset="0"/>
              </a:rPr>
              <a:t>, т.е. протокот на течноста низ него кон каналот </a:t>
            </a:r>
            <a:r>
              <a:rPr lang="mk-MK" sz="2400" b="1" dirty="0" smtClean="0">
                <a:effectLst/>
                <a:latin typeface="Arial" panose="020B0604020202020204" pitchFamily="34" charset="0"/>
                <a:ea typeface="Times New Roman" panose="02020603050405020304" pitchFamily="18" charset="0"/>
              </a:rPr>
              <a:t>Ѕ</a:t>
            </a:r>
            <a:r>
              <a:rPr lang="mk-MK" sz="2400" dirty="0" smtClean="0">
                <a:effectLst/>
                <a:latin typeface="Arial" panose="020B0604020202020204" pitchFamily="34" charset="0"/>
                <a:ea typeface="Times New Roman" panose="02020603050405020304" pitchFamily="18" charset="0"/>
              </a:rPr>
              <a:t>. На овој начин падот на притисокот </a:t>
            </a:r>
            <a:r>
              <a:rPr lang="en-US" sz="2400" dirty="0" smtClean="0">
                <a:effectLst/>
                <a:latin typeface="Arial" panose="020B0604020202020204" pitchFamily="34" charset="0"/>
                <a:ea typeface="Times New Roman" panose="02020603050405020304" pitchFamily="18" charset="0"/>
              </a:rPr>
              <a:t>Δ</a:t>
            </a:r>
            <a:r>
              <a:rPr lang="mk-MK" sz="2400" dirty="0" smtClean="0">
                <a:effectLst/>
                <a:latin typeface="Arial" panose="020B0604020202020204" pitchFamily="34" charset="0"/>
                <a:ea typeface="Times New Roman" panose="02020603050405020304" pitchFamily="18" charset="0"/>
              </a:rPr>
              <a:t>p се враќа на регулираната вредност, а големината на протокот кон </a:t>
            </a:r>
            <a:r>
              <a:rPr lang="mk-MK" sz="2400" dirty="0" err="1" smtClean="0">
                <a:effectLst/>
                <a:latin typeface="Arial" panose="020B0604020202020204" pitchFamily="34" charset="0"/>
                <a:ea typeface="Times New Roman" panose="02020603050405020304" pitchFamily="18" charset="0"/>
              </a:rPr>
              <a:t>хидромоторот</a:t>
            </a:r>
            <a:r>
              <a:rPr lang="mk-MK" sz="2400" dirty="0" smtClean="0">
                <a:effectLst/>
                <a:latin typeface="Arial" panose="020B0604020202020204" pitchFamily="34" charset="0"/>
                <a:ea typeface="Times New Roman" panose="02020603050405020304" pitchFamily="18" charset="0"/>
              </a:rPr>
              <a:t> </a:t>
            </a:r>
            <a:r>
              <a:rPr lang="mk-MK" sz="2400" b="1" dirty="0" smtClean="0">
                <a:effectLst/>
                <a:latin typeface="Arial" panose="020B0604020202020204" pitchFamily="34" charset="0"/>
                <a:ea typeface="Times New Roman" panose="02020603050405020304" pitchFamily="18" charset="0"/>
              </a:rPr>
              <a:t>2</a:t>
            </a:r>
            <a:r>
              <a:rPr lang="mk-MK" sz="2400" dirty="0" smtClean="0">
                <a:effectLst/>
                <a:latin typeface="Arial" panose="020B0604020202020204" pitchFamily="34" charset="0"/>
                <a:ea typeface="Times New Roman" panose="02020603050405020304" pitchFamily="18" charset="0"/>
              </a:rPr>
              <a:t> останува на константна вредност.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314675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9731" y="304800"/>
            <a:ext cx="11276536" cy="6120311"/>
          </a:xfrm>
          <a:prstGeom prst="rect">
            <a:avLst/>
          </a:prstGeom>
        </p:spPr>
      </p:pic>
    </p:spTree>
    <p:extLst>
      <p:ext uri="{BB962C8B-B14F-4D97-AF65-F5344CB8AC3E}">
        <p14:creationId xmlns:p14="http://schemas.microsoft.com/office/powerpoint/2010/main" val="1204355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2221" y="270933"/>
            <a:ext cx="11730446" cy="6383001"/>
          </a:xfrm>
          <a:prstGeom prst="rect">
            <a:avLst/>
          </a:prstGeom>
        </p:spPr>
      </p:pic>
    </p:spTree>
    <p:extLst>
      <p:ext uri="{BB962C8B-B14F-4D97-AF65-F5344CB8AC3E}">
        <p14:creationId xmlns:p14="http://schemas.microsoft.com/office/powerpoint/2010/main" val="38877323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7999" y="304801"/>
            <a:ext cx="11463867" cy="4154984"/>
          </a:xfrm>
          <a:prstGeom prst="rect">
            <a:avLst/>
          </a:prstGeom>
        </p:spPr>
        <p:txBody>
          <a:bodyPr wrap="square">
            <a:spAutoFit/>
          </a:bodyPr>
          <a:lstStyle/>
          <a:p>
            <a:pPr indent="457200" algn="just">
              <a:spcAft>
                <a:spcPts val="0"/>
              </a:spcAft>
            </a:pPr>
            <a:r>
              <a:rPr lang="mk-MK" sz="2400" dirty="0" smtClean="0">
                <a:effectLst/>
                <a:latin typeface="Arial" panose="020B0604020202020204" pitchFamily="34" charset="0"/>
                <a:ea typeface="Times New Roman" panose="02020603050405020304" pitchFamily="18" charset="0"/>
              </a:rPr>
              <a:t>Работната течност под притисок влегува во </a:t>
            </a:r>
            <a:r>
              <a:rPr lang="mk-MK" sz="2400" dirty="0" err="1" smtClean="0">
                <a:effectLst/>
                <a:latin typeface="Arial" panose="020B0604020202020204" pitchFamily="34" charset="0"/>
                <a:ea typeface="Times New Roman" panose="02020603050405020304" pitchFamily="18" charset="0"/>
              </a:rPr>
              <a:t>разделувачот</a:t>
            </a:r>
            <a:r>
              <a:rPr lang="mk-MK" sz="2400" dirty="0" smtClean="0">
                <a:effectLst/>
                <a:latin typeface="Arial" panose="020B0604020202020204" pitchFamily="34" charset="0"/>
                <a:ea typeface="Times New Roman" panose="02020603050405020304" pitchFamily="18" charset="0"/>
              </a:rPr>
              <a:t> на проток, се дели на две страни, поминува низ </a:t>
            </a:r>
            <a:r>
              <a:rPr lang="mk-MK" sz="2400" dirty="0" err="1" smtClean="0">
                <a:effectLst/>
                <a:latin typeface="Arial" panose="020B0604020202020204" pitchFamily="34" charset="0"/>
                <a:ea typeface="Times New Roman" panose="02020603050405020304" pitchFamily="18" charset="0"/>
              </a:rPr>
              <a:t>придушните</a:t>
            </a:r>
            <a:r>
              <a:rPr lang="mk-MK" sz="2400" dirty="0" smtClean="0">
                <a:effectLst/>
                <a:latin typeface="Arial" panose="020B0604020202020204" pitchFamily="34" charset="0"/>
                <a:ea typeface="Times New Roman" panose="02020603050405020304" pitchFamily="18" charset="0"/>
              </a:rPr>
              <a:t> плочки </a:t>
            </a:r>
            <a:r>
              <a:rPr lang="mk-MK" sz="2400" b="1" dirty="0" smtClean="0">
                <a:effectLst/>
                <a:latin typeface="Arial" panose="020B0604020202020204" pitchFamily="34" charset="0"/>
                <a:ea typeface="Times New Roman" panose="02020603050405020304" pitchFamily="18" charset="0"/>
              </a:rPr>
              <a:t>2</a:t>
            </a:r>
            <a:r>
              <a:rPr lang="mk-MK" sz="2400" dirty="0" smtClean="0">
                <a:effectLst/>
                <a:latin typeface="Arial" panose="020B0604020202020204" pitchFamily="34" charset="0"/>
                <a:ea typeface="Times New Roman" panose="02020603050405020304" pitchFamily="18" charset="0"/>
              </a:rPr>
              <a:t> и стигнува во коморите </a:t>
            </a:r>
            <a:r>
              <a:rPr lang="mk-MK" sz="2400" b="1" dirty="0" smtClean="0">
                <a:effectLst/>
                <a:latin typeface="Arial" panose="020B0604020202020204" pitchFamily="34" charset="0"/>
                <a:ea typeface="Times New Roman" panose="02020603050405020304" pitchFamily="18" charset="0"/>
              </a:rPr>
              <a:t>3</a:t>
            </a:r>
            <a:r>
              <a:rPr lang="mk-MK" sz="2400" dirty="0" smtClean="0">
                <a:effectLst/>
                <a:latin typeface="Arial" panose="020B0604020202020204" pitchFamily="34" charset="0"/>
                <a:ea typeface="Times New Roman" panose="02020603050405020304" pitchFamily="18" charset="0"/>
              </a:rPr>
              <a:t>. Ако е ист притисокот во коморите </a:t>
            </a:r>
            <a:r>
              <a:rPr lang="mk-MK" sz="2400" b="1" dirty="0" smtClean="0">
                <a:effectLst/>
                <a:latin typeface="Arial" panose="020B0604020202020204" pitchFamily="34" charset="0"/>
                <a:ea typeface="Times New Roman" panose="02020603050405020304" pitchFamily="18" charset="0"/>
              </a:rPr>
              <a:t>3</a:t>
            </a:r>
            <a:r>
              <a:rPr lang="mk-MK" sz="2400" dirty="0" smtClean="0">
                <a:effectLst/>
                <a:latin typeface="Arial" panose="020B0604020202020204" pitchFamily="34" charset="0"/>
                <a:ea typeface="Times New Roman" panose="02020603050405020304" pitchFamily="18" charset="0"/>
              </a:rPr>
              <a:t>, пливачкиот клип </a:t>
            </a:r>
            <a:r>
              <a:rPr lang="mk-MK" sz="2400" b="1" dirty="0" smtClean="0">
                <a:effectLst/>
                <a:latin typeface="Arial" panose="020B0604020202020204" pitchFamily="34" charset="0"/>
                <a:ea typeface="Times New Roman" panose="02020603050405020304" pitchFamily="18" charset="0"/>
              </a:rPr>
              <a:t>4</a:t>
            </a:r>
            <a:r>
              <a:rPr lang="mk-MK" sz="2400" dirty="0" smtClean="0">
                <a:effectLst/>
                <a:latin typeface="Arial" panose="020B0604020202020204" pitchFamily="34" charset="0"/>
                <a:ea typeface="Times New Roman" panose="02020603050405020304" pitchFamily="18" charset="0"/>
              </a:rPr>
              <a:t> е на средина и протоците се еднакви со што и притисоците </a:t>
            </a:r>
            <a:r>
              <a:rPr lang="mk-MK" sz="2400" b="1" dirty="0" smtClean="0">
                <a:effectLst/>
                <a:latin typeface="Arial" panose="020B0604020202020204" pitchFamily="34" charset="0"/>
                <a:ea typeface="Times New Roman" panose="02020603050405020304" pitchFamily="18" charset="0"/>
              </a:rPr>
              <a:t>р</a:t>
            </a:r>
            <a:r>
              <a:rPr lang="mk-MK" sz="2400" b="1" baseline="-25000" dirty="0" smtClean="0">
                <a:effectLst/>
                <a:latin typeface="Arial" panose="020B0604020202020204" pitchFamily="34" charset="0"/>
                <a:ea typeface="Times New Roman" panose="02020603050405020304" pitchFamily="18" charset="0"/>
              </a:rPr>
              <a:t>1</a:t>
            </a:r>
            <a:r>
              <a:rPr lang="mk-MK" sz="2400" dirty="0" smtClean="0">
                <a:effectLst/>
                <a:latin typeface="Arial" panose="020B0604020202020204" pitchFamily="34" charset="0"/>
                <a:ea typeface="Times New Roman" panose="02020603050405020304" pitchFamily="18" charset="0"/>
              </a:rPr>
              <a:t> и </a:t>
            </a:r>
            <a:r>
              <a:rPr lang="mk-MK" sz="2400" b="1" dirty="0" smtClean="0">
                <a:effectLst/>
                <a:latin typeface="Arial" panose="020B0604020202020204" pitchFamily="34" charset="0"/>
                <a:ea typeface="Times New Roman" panose="02020603050405020304" pitchFamily="18" charset="0"/>
              </a:rPr>
              <a:t>р</a:t>
            </a:r>
            <a:r>
              <a:rPr lang="mk-MK" sz="2400" b="1" baseline="-25000" dirty="0" smtClean="0">
                <a:effectLst/>
                <a:latin typeface="Arial" panose="020B0604020202020204" pitchFamily="34" charset="0"/>
                <a:ea typeface="Times New Roman" panose="02020603050405020304" pitchFamily="18" charset="0"/>
              </a:rPr>
              <a:t>2</a:t>
            </a:r>
            <a:r>
              <a:rPr lang="mk-MK" sz="2400" dirty="0" smtClean="0">
                <a:effectLst/>
                <a:latin typeface="Arial" panose="020B0604020202020204" pitchFamily="34" charset="0"/>
                <a:ea typeface="Times New Roman" panose="02020603050405020304" pitchFamily="18" charset="0"/>
              </a:rPr>
              <a:t> се еднакви.</a:t>
            </a:r>
            <a:endParaRPr lang="en-US" sz="24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При промена на оптоварувањето во еден од работните </a:t>
            </a:r>
            <a:r>
              <a:rPr lang="mk-MK" sz="2400" dirty="0" err="1" smtClean="0">
                <a:effectLst/>
                <a:latin typeface="Arial" panose="020B0604020202020204" pitchFamily="34" charset="0"/>
                <a:ea typeface="Times New Roman" panose="02020603050405020304" pitchFamily="18" charset="0"/>
              </a:rPr>
              <a:t>цилиндри</a:t>
            </a:r>
            <a:r>
              <a:rPr lang="mk-MK" sz="2400" dirty="0" smtClean="0">
                <a:effectLst/>
                <a:latin typeface="Arial" panose="020B0604020202020204" pitchFamily="34" charset="0"/>
                <a:ea typeface="Times New Roman" panose="02020603050405020304" pitchFamily="18" charset="0"/>
              </a:rPr>
              <a:t> се создава разлика на притисоците во коморите </a:t>
            </a:r>
            <a:r>
              <a:rPr lang="mk-MK" sz="2400" b="1" dirty="0" smtClean="0">
                <a:effectLst/>
                <a:latin typeface="Arial" panose="020B0604020202020204" pitchFamily="34" charset="0"/>
                <a:ea typeface="Times New Roman" panose="02020603050405020304" pitchFamily="18" charset="0"/>
              </a:rPr>
              <a:t>3</a:t>
            </a:r>
            <a:r>
              <a:rPr lang="mk-MK" sz="2400" dirty="0" smtClean="0">
                <a:effectLst/>
                <a:latin typeface="Arial" panose="020B0604020202020204" pitchFamily="34" charset="0"/>
                <a:ea typeface="Times New Roman" panose="02020603050405020304" pitchFamily="18" charset="0"/>
              </a:rPr>
              <a:t> поради што пливачкиот клип </a:t>
            </a:r>
            <a:r>
              <a:rPr lang="mk-MK" sz="2400" b="1" dirty="0" smtClean="0">
                <a:effectLst/>
                <a:latin typeface="Arial" panose="020B0604020202020204" pitchFamily="34" charset="0"/>
                <a:ea typeface="Times New Roman" panose="02020603050405020304" pitchFamily="18" charset="0"/>
              </a:rPr>
              <a:t>4</a:t>
            </a:r>
            <a:r>
              <a:rPr lang="mk-MK" sz="2400" dirty="0" smtClean="0">
                <a:effectLst/>
                <a:latin typeface="Arial" panose="020B0604020202020204" pitchFamily="34" charset="0"/>
                <a:ea typeface="Times New Roman" panose="02020603050405020304" pitchFamily="18" charset="0"/>
              </a:rPr>
              <a:t> се поместува кон комората со помал притисок и делумно го затвора соодветниот отвор. На тој начин се намалува протокот во соодветниот работен цилиндер сè додека не се изедначат притисоците. </a:t>
            </a:r>
            <a:endParaRPr lang="en-US" sz="24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За да се движат клиповите со </a:t>
            </a:r>
            <a:r>
              <a:rPr lang="mk-MK" sz="2400" dirty="0" err="1" smtClean="0">
                <a:effectLst/>
                <a:latin typeface="Arial" panose="020B0604020202020204" pitchFamily="34" charset="0"/>
                <a:ea typeface="Times New Roman" panose="02020603050405020304" pitchFamily="18" charset="0"/>
              </a:rPr>
              <a:t>клипниците</a:t>
            </a:r>
            <a:r>
              <a:rPr lang="mk-MK" sz="2400" dirty="0" smtClean="0">
                <a:effectLst/>
                <a:latin typeface="Arial" panose="020B0604020202020204" pitchFamily="34" charset="0"/>
                <a:ea typeface="Times New Roman" panose="02020603050405020304" pitchFamily="18" charset="0"/>
              </a:rPr>
              <a:t> со иста брзина, притисоците во работните </a:t>
            </a:r>
            <a:r>
              <a:rPr lang="mk-MK" sz="2400" dirty="0" err="1" smtClean="0">
                <a:effectLst/>
                <a:latin typeface="Arial" panose="020B0604020202020204" pitchFamily="34" charset="0"/>
                <a:ea typeface="Times New Roman" panose="02020603050405020304" pitchFamily="18" charset="0"/>
              </a:rPr>
              <a:t>цилиндри</a:t>
            </a:r>
            <a:r>
              <a:rPr lang="mk-MK" sz="2400" dirty="0" smtClean="0">
                <a:effectLst/>
                <a:latin typeface="Arial" panose="020B0604020202020204" pitchFamily="34" charset="0"/>
                <a:ea typeface="Times New Roman" panose="02020603050405020304" pitchFamily="18" charset="0"/>
              </a:rPr>
              <a:t> треба да се еднакви.</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28575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8000" y="270933"/>
            <a:ext cx="11176000" cy="5878532"/>
          </a:xfrm>
          <a:prstGeom prst="rect">
            <a:avLst/>
          </a:prstGeom>
        </p:spPr>
        <p:txBody>
          <a:bodyPr wrap="square">
            <a:spAutoFit/>
          </a:bodyPr>
          <a:lstStyle/>
          <a:p>
            <a:pPr indent="457200" algn="just">
              <a:spcAft>
                <a:spcPts val="0"/>
              </a:spcAft>
            </a:pPr>
            <a:r>
              <a:rPr lang="mk-MK" sz="2800" b="1" dirty="0" smtClean="0">
                <a:effectLst/>
                <a:latin typeface="Arial" panose="020B0604020202020204" pitchFamily="34" charset="0"/>
                <a:ea typeface="Times New Roman" panose="02020603050405020304" pitchFamily="18" charset="0"/>
              </a:rPr>
              <a:t>ВЕНТИЛИ ЗА НАСОЧУВАЊЕ</a:t>
            </a:r>
            <a:endParaRPr lang="en-US" sz="28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ru-RU" b="1" dirty="0" smtClean="0">
                <a:effectLst/>
                <a:latin typeface="Arial" panose="020B0604020202020204" pitchFamily="34" charset="0"/>
                <a:ea typeface="Times New Roman" panose="02020603050405020304" pitchFamily="18" charset="0"/>
              </a:rPr>
              <a:t> </a:t>
            </a:r>
            <a:endParaRPr lang="en-US"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b="1" dirty="0" smtClean="0">
                <a:effectLst/>
                <a:latin typeface="Arial" panose="020B0604020202020204" pitchFamily="34" charset="0"/>
                <a:ea typeface="Times New Roman" panose="02020603050405020304" pitchFamily="18" charset="0"/>
              </a:rPr>
              <a:t>НЕПОВРАТНИ ВЕНТИЛИ</a:t>
            </a:r>
            <a:endParaRPr lang="en-US" sz="2400" dirty="0" smtClean="0">
              <a:effectLst/>
              <a:latin typeface="Times New Roman" panose="02020603050405020304" pitchFamily="18" charset="0"/>
              <a:ea typeface="Times New Roman" panose="02020603050405020304" pitchFamily="18" charset="0"/>
            </a:endParaRPr>
          </a:p>
          <a:p>
            <a:pPr indent="457200" algn="ctr">
              <a:spcAft>
                <a:spcPts val="0"/>
              </a:spcAft>
            </a:pPr>
            <a:r>
              <a:rPr lang="mk-MK" dirty="0" smtClean="0">
                <a:effectLst/>
                <a:latin typeface="Arial" panose="020B0604020202020204" pitchFamily="34" charset="0"/>
                <a:ea typeface="Times New Roman" panose="02020603050405020304" pitchFamily="18" charset="0"/>
              </a:rPr>
              <a:t> </a:t>
            </a:r>
            <a:endParaRPr lang="en-US"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Првенствена улога на вентилите за насочување, во хидрауличниот систем е да ја насочат течноста, односно да го спречат протекувањето на течноста во една, а да го пропуштат во друга насока. Тоа се неповратните вентили.</a:t>
            </a:r>
            <a:endParaRPr lang="en-US" sz="24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 Неповратниот вентил конструктивно е многу сличен на вентилот за ограничување на притисокот. Разликата е во тоа што силата на пружината на овој вентил е мала, но доволна за да обезбеди сигурно поставување на вентилот во седиштето.</a:t>
            </a:r>
            <a:endParaRPr lang="en-US" sz="2400" dirty="0" smtClean="0">
              <a:effectLst/>
              <a:latin typeface="Times New Roman" panose="02020603050405020304" pitchFamily="18" charset="0"/>
              <a:ea typeface="Times New Roman" panose="02020603050405020304" pitchFamily="18" charset="0"/>
            </a:endParaRPr>
          </a:p>
          <a:p>
            <a:pPr indent="457200">
              <a:spcAft>
                <a:spcPts val="0"/>
              </a:spcAft>
            </a:pPr>
            <a:r>
              <a:rPr lang="mk-MK" sz="2400" dirty="0" smtClean="0">
                <a:effectLst/>
                <a:latin typeface="Arial" panose="020B0604020202020204" pitchFamily="34" charset="0"/>
                <a:ea typeface="Times New Roman" panose="02020603050405020304" pitchFamily="18" charset="0"/>
              </a:rPr>
              <a:t>На сл. 1.41 прикажани се неповратни вентили чии составни делови се:</a:t>
            </a:r>
            <a:endParaRPr lang="en-US" sz="2400" dirty="0" smtClean="0">
              <a:effectLst/>
              <a:latin typeface="Times New Roman" panose="02020603050405020304" pitchFamily="18" charset="0"/>
              <a:ea typeface="Times New Roman" panose="02020603050405020304" pitchFamily="18" charset="0"/>
            </a:endParaRPr>
          </a:p>
          <a:p>
            <a:pPr indent="457200">
              <a:spcAft>
                <a:spcPts val="0"/>
              </a:spcAft>
            </a:pPr>
            <a:r>
              <a:rPr lang="mk-MK" sz="2400" b="1" dirty="0" smtClean="0">
                <a:effectLst/>
                <a:latin typeface="Arial" panose="020B0604020202020204" pitchFamily="34" charset="0"/>
                <a:ea typeface="Times New Roman" panose="02020603050405020304" pitchFamily="18" charset="0"/>
              </a:rPr>
              <a:t>1</a:t>
            </a:r>
            <a:r>
              <a:rPr lang="mk-MK" sz="2400" dirty="0" smtClean="0">
                <a:effectLst/>
                <a:latin typeface="Arial" panose="020B0604020202020204" pitchFamily="34" charset="0"/>
                <a:ea typeface="Times New Roman" panose="02020603050405020304" pitchFamily="18" charset="0"/>
              </a:rPr>
              <a:t> елемент за затворање – конус</a:t>
            </a:r>
            <a:endParaRPr lang="en-US" sz="2400" dirty="0" smtClean="0">
              <a:effectLst/>
              <a:latin typeface="Times New Roman" panose="02020603050405020304" pitchFamily="18" charset="0"/>
              <a:ea typeface="Times New Roman" panose="02020603050405020304" pitchFamily="18" charset="0"/>
            </a:endParaRPr>
          </a:p>
          <a:p>
            <a:pPr indent="457200">
              <a:spcAft>
                <a:spcPts val="0"/>
              </a:spcAft>
            </a:pPr>
            <a:r>
              <a:rPr lang="mk-MK" sz="2400" b="1" dirty="0" smtClean="0">
                <a:effectLst/>
                <a:latin typeface="Arial" panose="020B0604020202020204" pitchFamily="34" charset="0"/>
                <a:ea typeface="Times New Roman" panose="02020603050405020304" pitchFamily="18" charset="0"/>
              </a:rPr>
              <a:t>2</a:t>
            </a:r>
            <a:r>
              <a:rPr lang="mk-MK" sz="2400" dirty="0" smtClean="0">
                <a:effectLst/>
                <a:latin typeface="Arial" panose="020B0604020202020204" pitchFamily="34" charset="0"/>
                <a:ea typeface="Times New Roman" panose="02020603050405020304" pitchFamily="18" charset="0"/>
              </a:rPr>
              <a:t> пружина </a:t>
            </a:r>
            <a:endParaRPr lang="en-US" sz="2400" dirty="0" smtClean="0">
              <a:effectLst/>
              <a:latin typeface="Times New Roman" panose="02020603050405020304" pitchFamily="18" charset="0"/>
              <a:ea typeface="Times New Roman" panose="02020603050405020304" pitchFamily="18" charset="0"/>
            </a:endParaRPr>
          </a:p>
          <a:p>
            <a:r>
              <a:rPr lang="mk-MK" sz="2400" b="1" dirty="0" smtClean="0">
                <a:effectLst/>
                <a:latin typeface="Arial" panose="020B0604020202020204" pitchFamily="34" charset="0"/>
                <a:ea typeface="Times New Roman" panose="02020603050405020304" pitchFamily="18" charset="0"/>
              </a:rPr>
              <a:t>3</a:t>
            </a:r>
            <a:r>
              <a:rPr lang="mk-MK" sz="2400" dirty="0" smtClean="0">
                <a:effectLst/>
                <a:latin typeface="Arial" panose="020B0604020202020204" pitchFamily="34" charset="0"/>
                <a:ea typeface="Times New Roman" panose="02020603050405020304" pitchFamily="18" charset="0"/>
              </a:rPr>
              <a:t> седиште на вентилот.</a:t>
            </a:r>
            <a:endParaRPr lang="en-US" sz="2400" dirty="0"/>
          </a:p>
        </p:txBody>
      </p:sp>
    </p:spTree>
    <p:extLst>
      <p:ext uri="{BB962C8B-B14F-4D97-AF65-F5344CB8AC3E}">
        <p14:creationId xmlns:p14="http://schemas.microsoft.com/office/powerpoint/2010/main" val="39774131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5590" y="1693333"/>
            <a:ext cx="11460152" cy="3539067"/>
          </a:xfrm>
          <a:prstGeom prst="rect">
            <a:avLst/>
          </a:prstGeom>
        </p:spPr>
      </p:pic>
    </p:spTree>
    <p:extLst>
      <p:ext uri="{BB962C8B-B14F-4D97-AF65-F5344CB8AC3E}">
        <p14:creationId xmlns:p14="http://schemas.microsoft.com/office/powerpoint/2010/main" val="32612937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1666" y="304800"/>
            <a:ext cx="11837933" cy="6274513"/>
          </a:xfrm>
          <a:prstGeom prst="rect">
            <a:avLst/>
          </a:prstGeom>
        </p:spPr>
      </p:pic>
    </p:spTree>
    <p:extLst>
      <p:ext uri="{BB962C8B-B14F-4D97-AF65-F5344CB8AC3E}">
        <p14:creationId xmlns:p14="http://schemas.microsoft.com/office/powerpoint/2010/main" val="32653409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467" y="354549"/>
            <a:ext cx="12056533" cy="6278642"/>
          </a:xfrm>
          <a:prstGeom prst="rect">
            <a:avLst/>
          </a:prstGeom>
        </p:spPr>
        <p:txBody>
          <a:bodyPr wrap="square">
            <a:spAutoFit/>
          </a:bodyPr>
          <a:lstStyle/>
          <a:p>
            <a:pPr indent="457200" algn="just">
              <a:spcAft>
                <a:spcPts val="0"/>
              </a:spcAft>
            </a:pPr>
            <a:r>
              <a:rPr lang="mk-MK" sz="2400" dirty="0" smtClean="0">
                <a:effectLst/>
                <a:latin typeface="Arial" panose="020B0604020202020204" pitchFamily="34" charset="0"/>
                <a:ea typeface="Times New Roman" panose="02020603050405020304" pitchFamily="18" charset="0"/>
              </a:rPr>
              <a:t>Во телото на двојно неповратниот вентил сместени се два неповратни вентили </a:t>
            </a:r>
            <a:r>
              <a:rPr lang="mk-MK" sz="2400" b="1" dirty="0" smtClean="0">
                <a:effectLst/>
                <a:latin typeface="Arial" panose="020B0604020202020204" pitchFamily="34" charset="0"/>
                <a:ea typeface="Times New Roman" panose="02020603050405020304" pitchFamily="18" charset="0"/>
              </a:rPr>
              <a:t>1</a:t>
            </a:r>
            <a:r>
              <a:rPr lang="mk-MK" sz="2400" dirty="0" smtClean="0">
                <a:effectLst/>
                <a:latin typeface="Arial" panose="020B0604020202020204" pitchFamily="34" charset="0"/>
                <a:ea typeface="Times New Roman" panose="02020603050405020304" pitchFamily="18" charset="0"/>
              </a:rPr>
              <a:t> и </a:t>
            </a:r>
            <a:r>
              <a:rPr lang="mk-MK" sz="2400" b="1" dirty="0" smtClean="0">
                <a:effectLst/>
                <a:latin typeface="Arial" panose="020B0604020202020204" pitchFamily="34" charset="0"/>
                <a:ea typeface="Times New Roman" panose="02020603050405020304" pitchFamily="18" charset="0"/>
              </a:rPr>
              <a:t>2</a:t>
            </a:r>
            <a:r>
              <a:rPr lang="mk-MK" sz="2400" dirty="0" smtClean="0">
                <a:effectLst/>
                <a:latin typeface="Arial" panose="020B0604020202020204" pitchFamily="34" charset="0"/>
                <a:ea typeface="Times New Roman" panose="02020603050405020304" pitchFamily="18" charset="0"/>
              </a:rPr>
              <a:t>. Меѓу нив се наоѓа пливачки клип </a:t>
            </a:r>
            <a:r>
              <a:rPr lang="mk-MK" sz="2400" b="1" dirty="0" smtClean="0">
                <a:effectLst/>
                <a:latin typeface="Arial" panose="020B0604020202020204" pitchFamily="34" charset="0"/>
                <a:ea typeface="Times New Roman" panose="02020603050405020304" pitchFamily="18" charset="0"/>
              </a:rPr>
              <a:t>3</a:t>
            </a:r>
            <a:r>
              <a:rPr lang="mk-MK" sz="2400" dirty="0" smtClean="0">
                <a:effectLst/>
                <a:latin typeface="Arial" panose="020B0604020202020204" pitchFamily="34" charset="0"/>
                <a:ea typeface="Times New Roman" panose="02020603050405020304" pitchFamily="18" charset="0"/>
              </a:rPr>
              <a:t>. Работната течност под притисок доаѓа низ отворот </a:t>
            </a:r>
            <a:r>
              <a:rPr lang="mk-MK" sz="2400" b="1" dirty="0" smtClean="0">
                <a:effectLst/>
                <a:latin typeface="Arial" panose="020B0604020202020204" pitchFamily="34" charset="0"/>
                <a:ea typeface="Times New Roman" panose="02020603050405020304" pitchFamily="18" charset="0"/>
              </a:rPr>
              <a:t>А</a:t>
            </a:r>
            <a:r>
              <a:rPr lang="mk-MK" sz="2400" dirty="0" smtClean="0">
                <a:effectLst/>
                <a:latin typeface="Arial" panose="020B0604020202020204" pitchFamily="34" charset="0"/>
                <a:ea typeface="Times New Roman" panose="02020603050405020304" pitchFamily="18" charset="0"/>
              </a:rPr>
              <a:t>, го отвора неповратниот вентил </a:t>
            </a:r>
            <a:r>
              <a:rPr lang="mk-MK" sz="2400" b="1" dirty="0" smtClean="0">
                <a:effectLst/>
                <a:latin typeface="Arial" panose="020B0604020202020204" pitchFamily="34" charset="0"/>
                <a:ea typeface="Times New Roman" panose="02020603050405020304" pitchFamily="18" charset="0"/>
              </a:rPr>
              <a:t>1</a:t>
            </a:r>
            <a:r>
              <a:rPr lang="mk-MK" sz="2400" dirty="0" smtClean="0">
                <a:effectLst/>
                <a:latin typeface="Arial" panose="020B0604020202020204" pitchFamily="34" charset="0"/>
                <a:ea typeface="Times New Roman" panose="02020603050405020304" pitchFamily="18" charset="0"/>
              </a:rPr>
              <a:t> и низ отворот </a:t>
            </a:r>
            <a:r>
              <a:rPr lang="mk-MK" sz="2400" b="1" dirty="0" smtClean="0">
                <a:effectLst/>
                <a:latin typeface="Arial" panose="020B0604020202020204" pitchFamily="34" charset="0"/>
                <a:ea typeface="Times New Roman" panose="02020603050405020304" pitchFamily="18" charset="0"/>
              </a:rPr>
              <a:t>А</a:t>
            </a:r>
            <a:r>
              <a:rPr lang="mk-MK" sz="2400" b="1" baseline="-25000" dirty="0" smtClean="0">
                <a:effectLst/>
                <a:latin typeface="Arial" panose="020B0604020202020204" pitchFamily="34" charset="0"/>
                <a:ea typeface="Times New Roman" panose="02020603050405020304" pitchFamily="18" charset="0"/>
              </a:rPr>
              <a:t>1</a:t>
            </a:r>
            <a:r>
              <a:rPr lang="mk-MK" sz="2400" dirty="0" smtClean="0">
                <a:effectLst/>
                <a:latin typeface="Arial" panose="020B0604020202020204" pitchFamily="34" charset="0"/>
                <a:ea typeface="Times New Roman" panose="02020603050405020304" pitchFamily="18" charset="0"/>
              </a:rPr>
              <a:t> оди во левата комора од </a:t>
            </a:r>
            <a:r>
              <a:rPr lang="mk-MK" sz="2400" dirty="0" err="1" smtClean="0">
                <a:effectLst/>
                <a:latin typeface="Arial" panose="020B0604020202020204" pitchFamily="34" charset="0"/>
                <a:ea typeface="Times New Roman" panose="02020603050405020304" pitchFamily="18" charset="0"/>
              </a:rPr>
              <a:t>хидроцилиндерот</a:t>
            </a:r>
            <a:r>
              <a:rPr lang="mk-MK" sz="2400" dirty="0" smtClean="0">
                <a:effectLst/>
                <a:latin typeface="Arial" panose="020B0604020202020204" pitchFamily="34" charset="0"/>
                <a:ea typeface="Times New Roman" panose="02020603050405020304" pitchFamily="18" charset="0"/>
              </a:rPr>
              <a:t>. Истовремено, работната течност од водот </a:t>
            </a:r>
            <a:r>
              <a:rPr lang="mk-MK" sz="2400" b="1" dirty="0" smtClean="0">
                <a:effectLst/>
                <a:latin typeface="Arial" panose="020B0604020202020204" pitchFamily="34" charset="0"/>
                <a:ea typeface="Times New Roman" panose="02020603050405020304" pitchFamily="18" charset="0"/>
              </a:rPr>
              <a:t>А</a:t>
            </a:r>
            <a:r>
              <a:rPr lang="mk-MK" sz="2400" dirty="0" smtClean="0">
                <a:effectLst/>
                <a:latin typeface="Arial" panose="020B0604020202020204" pitchFamily="34" charset="0"/>
                <a:ea typeface="Times New Roman" panose="02020603050405020304" pitchFamily="18" charset="0"/>
              </a:rPr>
              <a:t> го притиска пливачкиот клип </a:t>
            </a:r>
            <a:r>
              <a:rPr lang="mk-MK" sz="2400" b="1" dirty="0" smtClean="0">
                <a:effectLst/>
                <a:latin typeface="Arial" panose="020B0604020202020204" pitchFamily="34" charset="0"/>
                <a:ea typeface="Times New Roman" panose="02020603050405020304" pitchFamily="18" charset="0"/>
              </a:rPr>
              <a:t>3</a:t>
            </a:r>
            <a:r>
              <a:rPr lang="mk-MK" sz="2400" dirty="0" smtClean="0">
                <a:effectLst/>
                <a:latin typeface="Arial" panose="020B0604020202020204" pitchFamily="34" charset="0"/>
                <a:ea typeface="Times New Roman" panose="02020603050405020304" pitchFamily="18" charset="0"/>
              </a:rPr>
              <a:t> на десно, со што тој со својот десен крај го отвора неповратниот вентил </a:t>
            </a:r>
            <a:r>
              <a:rPr lang="mk-MK" sz="2400" b="1" dirty="0" smtClean="0">
                <a:effectLst/>
                <a:latin typeface="Arial" panose="020B0604020202020204" pitchFamily="34" charset="0"/>
                <a:ea typeface="Times New Roman" panose="02020603050405020304" pitchFamily="18" charset="0"/>
              </a:rPr>
              <a:t>2</a:t>
            </a:r>
            <a:r>
              <a:rPr lang="mk-MK" sz="2400" dirty="0" smtClean="0">
                <a:effectLst/>
                <a:latin typeface="Arial" panose="020B0604020202020204" pitchFamily="34" charset="0"/>
                <a:ea typeface="Times New Roman" panose="02020603050405020304" pitchFamily="18" charset="0"/>
              </a:rPr>
              <a:t> со што , пак  се овозможува враќање на работната течност од десната комора од </a:t>
            </a:r>
            <a:r>
              <a:rPr lang="mk-MK" sz="2400" dirty="0" err="1" smtClean="0">
                <a:effectLst/>
                <a:latin typeface="Arial" panose="020B0604020202020204" pitchFamily="34" charset="0"/>
                <a:ea typeface="Times New Roman" panose="02020603050405020304" pitchFamily="18" charset="0"/>
              </a:rPr>
              <a:t>хидроцилиндерот</a:t>
            </a:r>
            <a:r>
              <a:rPr lang="mk-MK" sz="2400" dirty="0" smtClean="0">
                <a:effectLst/>
                <a:latin typeface="Arial" panose="020B0604020202020204" pitchFamily="34" charset="0"/>
                <a:ea typeface="Times New Roman" panose="02020603050405020304" pitchFamily="18" charset="0"/>
              </a:rPr>
              <a:t>, преку отворите </a:t>
            </a:r>
            <a:r>
              <a:rPr lang="mk-MK" sz="2400" b="1" dirty="0" smtClean="0">
                <a:effectLst/>
                <a:latin typeface="Arial" panose="020B0604020202020204" pitchFamily="34" charset="0"/>
                <a:ea typeface="Times New Roman" panose="02020603050405020304" pitchFamily="18" charset="0"/>
              </a:rPr>
              <a:t>В</a:t>
            </a:r>
            <a:r>
              <a:rPr lang="mk-MK" sz="2400" b="1" baseline="-25000" dirty="0" smtClean="0">
                <a:effectLst/>
                <a:latin typeface="Arial" panose="020B0604020202020204" pitchFamily="34" charset="0"/>
                <a:ea typeface="Times New Roman" panose="02020603050405020304" pitchFamily="18" charset="0"/>
              </a:rPr>
              <a:t>1</a:t>
            </a:r>
            <a:r>
              <a:rPr lang="mk-MK" sz="2400" dirty="0" smtClean="0">
                <a:effectLst/>
                <a:latin typeface="Arial" panose="020B0604020202020204" pitchFamily="34" charset="0"/>
                <a:ea typeface="Times New Roman" panose="02020603050405020304" pitchFamily="18" charset="0"/>
              </a:rPr>
              <a:t> и </a:t>
            </a:r>
            <a:r>
              <a:rPr lang="mk-MK" sz="2400" b="1" dirty="0" smtClean="0">
                <a:effectLst/>
                <a:latin typeface="Arial" panose="020B0604020202020204" pitchFamily="34" charset="0"/>
                <a:ea typeface="Times New Roman" panose="02020603050405020304" pitchFamily="18" charset="0"/>
              </a:rPr>
              <a:t>В</a:t>
            </a:r>
            <a:r>
              <a:rPr lang="mk-MK" sz="2400" dirty="0" smtClean="0">
                <a:effectLst/>
                <a:latin typeface="Arial" panose="020B0604020202020204" pitchFamily="34" charset="0"/>
                <a:ea typeface="Times New Roman" panose="02020603050405020304" pitchFamily="18" charset="0"/>
              </a:rPr>
              <a:t> во резервоарот. Потоа разводникот ја пренасочува струјата на работната течност така што таа доаѓа од отворот </a:t>
            </a:r>
            <a:r>
              <a:rPr lang="mk-MK" sz="2400" b="1" dirty="0" smtClean="0">
                <a:effectLst/>
                <a:latin typeface="Arial" panose="020B0604020202020204" pitchFamily="34" charset="0"/>
                <a:ea typeface="Times New Roman" panose="02020603050405020304" pitchFamily="18" charset="0"/>
              </a:rPr>
              <a:t>В</a:t>
            </a:r>
            <a:r>
              <a:rPr lang="mk-MK" sz="2400" dirty="0" smtClean="0">
                <a:effectLst/>
                <a:latin typeface="Arial" panose="020B0604020202020204" pitchFamily="34" charset="0"/>
                <a:ea typeface="Times New Roman" panose="02020603050405020304" pitchFamily="18" charset="0"/>
              </a:rPr>
              <a:t>, го отвора неповратниот вентил </a:t>
            </a:r>
            <a:r>
              <a:rPr lang="mk-MK" sz="2400" b="1" dirty="0" smtClean="0">
                <a:effectLst/>
                <a:latin typeface="Arial" panose="020B0604020202020204" pitchFamily="34" charset="0"/>
                <a:ea typeface="Times New Roman" panose="02020603050405020304" pitchFamily="18" charset="0"/>
              </a:rPr>
              <a:t>2</a:t>
            </a:r>
            <a:r>
              <a:rPr lang="mk-MK" sz="2400" dirty="0" smtClean="0">
                <a:effectLst/>
                <a:latin typeface="Arial" panose="020B0604020202020204" pitchFamily="34" charset="0"/>
                <a:ea typeface="Times New Roman" panose="02020603050405020304" pitchFamily="18" charset="0"/>
              </a:rPr>
              <a:t> и низ отворот </a:t>
            </a:r>
            <a:r>
              <a:rPr lang="mk-MK" sz="2400" b="1" dirty="0" smtClean="0">
                <a:effectLst/>
                <a:latin typeface="Arial" panose="020B0604020202020204" pitchFamily="34" charset="0"/>
                <a:ea typeface="Times New Roman" panose="02020603050405020304" pitchFamily="18" charset="0"/>
              </a:rPr>
              <a:t>В</a:t>
            </a:r>
            <a:r>
              <a:rPr lang="mk-MK" sz="2400" b="1" baseline="-25000" dirty="0" smtClean="0">
                <a:effectLst/>
                <a:latin typeface="Arial" panose="020B0604020202020204" pitchFamily="34" charset="0"/>
                <a:ea typeface="Times New Roman" panose="02020603050405020304" pitchFamily="18" charset="0"/>
              </a:rPr>
              <a:t>1</a:t>
            </a:r>
            <a:r>
              <a:rPr lang="mk-MK" sz="2400" dirty="0" smtClean="0">
                <a:effectLst/>
                <a:latin typeface="Arial" panose="020B0604020202020204" pitchFamily="34" charset="0"/>
                <a:ea typeface="Times New Roman" panose="02020603050405020304" pitchFamily="18" charset="0"/>
              </a:rPr>
              <a:t> оди во десната комора од </a:t>
            </a:r>
            <a:r>
              <a:rPr lang="mk-MK" sz="2400" dirty="0" err="1" smtClean="0">
                <a:effectLst/>
                <a:latin typeface="Arial" panose="020B0604020202020204" pitchFamily="34" charset="0"/>
                <a:ea typeface="Times New Roman" panose="02020603050405020304" pitchFamily="18" charset="0"/>
              </a:rPr>
              <a:t>хидроцилиндерот</a:t>
            </a:r>
            <a:r>
              <a:rPr lang="mk-MK" sz="2400" dirty="0" smtClean="0">
                <a:effectLst/>
                <a:latin typeface="Arial" panose="020B0604020202020204" pitchFamily="34" charset="0"/>
                <a:ea typeface="Times New Roman" panose="02020603050405020304" pitchFamily="18" charset="0"/>
              </a:rPr>
              <a:t>. Истовремено работната течност која дошла од отворот </a:t>
            </a:r>
            <a:r>
              <a:rPr lang="mk-MK" sz="2400" b="1" dirty="0" smtClean="0">
                <a:effectLst/>
                <a:latin typeface="Arial" panose="020B0604020202020204" pitchFamily="34" charset="0"/>
                <a:ea typeface="Times New Roman" panose="02020603050405020304" pitchFamily="18" charset="0"/>
              </a:rPr>
              <a:t>В</a:t>
            </a:r>
            <a:r>
              <a:rPr lang="mk-MK" sz="2400" dirty="0" smtClean="0">
                <a:effectLst/>
                <a:latin typeface="Arial" panose="020B0604020202020204" pitchFamily="34" charset="0"/>
                <a:ea typeface="Times New Roman" panose="02020603050405020304" pitchFamily="18" charset="0"/>
              </a:rPr>
              <a:t> го поместува пливачкиот клип </a:t>
            </a:r>
            <a:r>
              <a:rPr lang="mk-MK" sz="2400" b="1" dirty="0" smtClean="0">
                <a:effectLst/>
                <a:latin typeface="Arial" panose="020B0604020202020204" pitchFamily="34" charset="0"/>
                <a:ea typeface="Times New Roman" panose="02020603050405020304" pitchFamily="18" charset="0"/>
              </a:rPr>
              <a:t>3</a:t>
            </a:r>
            <a:r>
              <a:rPr lang="mk-MK" sz="2400" dirty="0" smtClean="0">
                <a:effectLst/>
                <a:latin typeface="Arial" panose="020B0604020202020204" pitchFamily="34" charset="0"/>
                <a:ea typeface="Times New Roman" panose="02020603050405020304" pitchFamily="18" charset="0"/>
              </a:rPr>
              <a:t> во лево, кој пак го отвора неповратниот вентил </a:t>
            </a:r>
            <a:r>
              <a:rPr lang="mk-MK" sz="2400" b="1" dirty="0" smtClean="0">
                <a:effectLst/>
                <a:latin typeface="Arial" panose="020B0604020202020204" pitchFamily="34" charset="0"/>
                <a:ea typeface="Times New Roman" panose="02020603050405020304" pitchFamily="18" charset="0"/>
              </a:rPr>
              <a:t>1</a:t>
            </a:r>
            <a:r>
              <a:rPr lang="mk-MK" sz="2400" dirty="0" smtClean="0">
                <a:effectLst/>
                <a:latin typeface="Arial" panose="020B0604020202020204" pitchFamily="34" charset="0"/>
                <a:ea typeface="Times New Roman" panose="02020603050405020304" pitchFamily="18" charset="0"/>
              </a:rPr>
              <a:t> со што се овозможува враќање на работната течност од левата комора на </a:t>
            </a:r>
            <a:r>
              <a:rPr lang="mk-MK" sz="2400" dirty="0" err="1" smtClean="0">
                <a:effectLst/>
                <a:latin typeface="Arial" panose="020B0604020202020204" pitchFamily="34" charset="0"/>
                <a:ea typeface="Times New Roman" panose="02020603050405020304" pitchFamily="18" charset="0"/>
              </a:rPr>
              <a:t>хидроцилиндерот</a:t>
            </a:r>
            <a:r>
              <a:rPr lang="mk-MK" sz="2400" dirty="0" smtClean="0">
                <a:effectLst/>
                <a:latin typeface="Arial" panose="020B0604020202020204" pitchFamily="34" charset="0"/>
                <a:ea typeface="Times New Roman" panose="02020603050405020304" pitchFamily="18" charset="0"/>
              </a:rPr>
              <a:t>, преку отворите </a:t>
            </a:r>
            <a:r>
              <a:rPr lang="mk-MK" sz="2400" b="1" dirty="0" smtClean="0">
                <a:effectLst/>
                <a:latin typeface="Arial" panose="020B0604020202020204" pitchFamily="34" charset="0"/>
                <a:ea typeface="Times New Roman" panose="02020603050405020304" pitchFamily="18" charset="0"/>
              </a:rPr>
              <a:t>А</a:t>
            </a:r>
            <a:r>
              <a:rPr lang="mk-MK" sz="2400" b="1" baseline="-25000" dirty="0" smtClean="0">
                <a:effectLst/>
                <a:latin typeface="Arial" panose="020B0604020202020204" pitchFamily="34" charset="0"/>
                <a:ea typeface="Times New Roman" panose="02020603050405020304" pitchFamily="18" charset="0"/>
              </a:rPr>
              <a:t>1</a:t>
            </a:r>
            <a:r>
              <a:rPr lang="mk-MK" sz="2400" dirty="0" smtClean="0">
                <a:effectLst/>
                <a:latin typeface="Arial" panose="020B0604020202020204" pitchFamily="34" charset="0"/>
                <a:ea typeface="Times New Roman" panose="02020603050405020304" pitchFamily="18" charset="0"/>
              </a:rPr>
              <a:t> и </a:t>
            </a:r>
            <a:r>
              <a:rPr lang="mk-MK" sz="2400" b="1" dirty="0" smtClean="0">
                <a:effectLst/>
                <a:latin typeface="Arial" panose="020B0604020202020204" pitchFamily="34" charset="0"/>
                <a:ea typeface="Times New Roman" panose="02020603050405020304" pitchFamily="18" charset="0"/>
              </a:rPr>
              <a:t>А</a:t>
            </a:r>
            <a:r>
              <a:rPr lang="mk-MK" sz="2400" dirty="0" smtClean="0">
                <a:effectLst/>
                <a:latin typeface="Arial" panose="020B0604020202020204" pitchFamily="34" charset="0"/>
                <a:ea typeface="Times New Roman" panose="02020603050405020304" pitchFamily="18" charset="0"/>
              </a:rPr>
              <a:t> во резервоарот.</a:t>
            </a:r>
            <a:endParaRPr lang="en-US" sz="24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Ако не доаѓа работна течност под притисок во двојно неповратниот вентил, тогаш неповратните вентили </a:t>
            </a:r>
            <a:r>
              <a:rPr lang="mk-MK" sz="2400" b="1" dirty="0" smtClean="0">
                <a:effectLst/>
                <a:latin typeface="Arial" panose="020B0604020202020204" pitchFamily="34" charset="0"/>
                <a:ea typeface="Times New Roman" panose="02020603050405020304" pitchFamily="18" charset="0"/>
              </a:rPr>
              <a:t>1</a:t>
            </a:r>
            <a:r>
              <a:rPr lang="mk-MK" sz="2400" dirty="0" smtClean="0">
                <a:effectLst/>
                <a:latin typeface="Arial" panose="020B0604020202020204" pitchFamily="34" charset="0"/>
                <a:ea typeface="Times New Roman" panose="02020603050405020304" pitchFamily="18" charset="0"/>
              </a:rPr>
              <a:t> и </a:t>
            </a:r>
            <a:r>
              <a:rPr lang="mk-MK" sz="2400" b="1" dirty="0" smtClean="0">
                <a:effectLst/>
                <a:latin typeface="Arial" panose="020B0604020202020204" pitchFamily="34" charset="0"/>
                <a:ea typeface="Times New Roman" panose="02020603050405020304" pitchFamily="18" charset="0"/>
              </a:rPr>
              <a:t>2</a:t>
            </a:r>
            <a:r>
              <a:rPr lang="mk-MK" sz="2400" dirty="0" smtClean="0">
                <a:effectLst/>
                <a:latin typeface="Arial" panose="020B0604020202020204" pitchFamily="34" charset="0"/>
                <a:ea typeface="Times New Roman" panose="02020603050405020304" pitchFamily="18" charset="0"/>
              </a:rPr>
              <a:t> ја затвораат течноста која се наоѓа во </a:t>
            </a:r>
            <a:r>
              <a:rPr lang="mk-MK" sz="2400" dirty="0" err="1" smtClean="0">
                <a:effectLst/>
                <a:latin typeface="Arial" panose="020B0604020202020204" pitchFamily="34" charset="0"/>
                <a:ea typeface="Times New Roman" panose="02020603050405020304" pitchFamily="18" charset="0"/>
              </a:rPr>
              <a:t>хидроцилиндерот</a:t>
            </a:r>
            <a:r>
              <a:rPr lang="mk-MK" sz="2400" dirty="0" smtClean="0">
                <a:effectLst/>
                <a:latin typeface="Arial" panose="020B0604020202020204" pitchFamily="34" charset="0"/>
                <a:ea typeface="Times New Roman" panose="02020603050405020304" pitchFamily="18" charset="0"/>
              </a:rPr>
              <a:t> блокирајќи го неговиот клип во определена положба.</a:t>
            </a:r>
            <a:endParaRPr lang="en-US" sz="24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dirty="0" smtClean="0">
                <a:effectLst/>
                <a:latin typeface="Arial" panose="020B0604020202020204" pitchFamily="34"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725714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2933" y="897467"/>
            <a:ext cx="10600267" cy="3785652"/>
          </a:xfrm>
          <a:prstGeom prst="rect">
            <a:avLst/>
          </a:prstGeom>
        </p:spPr>
        <p:txBody>
          <a:bodyPr wrap="square">
            <a:spAutoFit/>
          </a:bodyPr>
          <a:lstStyle/>
          <a:p>
            <a:pPr indent="457200" algn="just">
              <a:spcAft>
                <a:spcPts val="0"/>
              </a:spcAft>
            </a:pPr>
            <a:r>
              <a:rPr lang="mk-MK" sz="2800" b="1" dirty="0" smtClean="0">
                <a:effectLst/>
                <a:latin typeface="Arial" panose="020B0604020202020204" pitchFamily="34" charset="0"/>
                <a:ea typeface="Times New Roman" panose="02020603050405020304" pitchFamily="18" charset="0"/>
              </a:rPr>
              <a:t>ХИДРАУЛИЧНИ МОТОРИ</a:t>
            </a:r>
            <a:endParaRPr lang="en-US" sz="2800" dirty="0" smtClean="0">
              <a:effectLst/>
              <a:latin typeface="Times New Roman" panose="02020603050405020304" pitchFamily="18" charset="0"/>
              <a:ea typeface="Times New Roman" panose="02020603050405020304" pitchFamily="18" charset="0"/>
            </a:endParaRPr>
          </a:p>
          <a:p>
            <a:pPr indent="457200" algn="ctr">
              <a:spcAft>
                <a:spcPts val="0"/>
              </a:spcAft>
            </a:pPr>
            <a:r>
              <a:rPr lang="mk-MK" sz="2000" dirty="0" smtClean="0">
                <a:effectLst/>
                <a:latin typeface="Arial" panose="020B0604020202020204" pitchFamily="34" charset="0"/>
                <a:ea typeface="Times New Roman" panose="02020603050405020304" pitchFamily="18" charset="0"/>
              </a:rPr>
              <a:t> </a:t>
            </a:r>
            <a:endParaRPr lang="en-US"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Хидрауличните мотори, како извршни органи, се уреди за претворање на хидрауличната енергија, добиена од пумпата, во механичка работа.</a:t>
            </a:r>
            <a:endParaRPr lang="en-US" sz="24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Според видот на движењето кое го остваруваат се делат на:</a:t>
            </a:r>
            <a:endParaRPr lang="en-US" sz="24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 мотори со кружно движење или </a:t>
            </a:r>
            <a:r>
              <a:rPr lang="mk-MK" sz="2400" dirty="0" err="1" smtClean="0">
                <a:effectLst/>
                <a:latin typeface="Arial" panose="020B0604020202020204" pitchFamily="34" charset="0"/>
                <a:ea typeface="Times New Roman" panose="02020603050405020304" pitchFamily="18" charset="0"/>
              </a:rPr>
              <a:t>хидромотори</a:t>
            </a:r>
            <a:endParaRPr lang="en-US" sz="24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 праволиниски, кои инаку се викаат работни </a:t>
            </a:r>
            <a:r>
              <a:rPr lang="mk-MK" sz="2400" dirty="0" err="1" smtClean="0">
                <a:effectLst/>
                <a:latin typeface="Arial" panose="020B0604020202020204" pitchFamily="34" charset="0"/>
                <a:ea typeface="Times New Roman" panose="02020603050405020304" pitchFamily="18" charset="0"/>
              </a:rPr>
              <a:t>цилиндри</a:t>
            </a:r>
            <a:r>
              <a:rPr lang="mk-MK" sz="2400" dirty="0" smtClean="0">
                <a:effectLst/>
                <a:latin typeface="Arial" panose="020B0604020202020204" pitchFamily="34" charset="0"/>
                <a:ea typeface="Times New Roman" panose="02020603050405020304" pitchFamily="18" charset="0"/>
              </a:rPr>
              <a:t>. </a:t>
            </a:r>
            <a:endParaRPr lang="en-US" sz="24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Моторите, главно се со константни волумени, но се користат и мотори со прилагодливи волумени.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500101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559" y="795867"/>
            <a:ext cx="11848663" cy="5249333"/>
          </a:xfrm>
          <a:prstGeom prst="rect">
            <a:avLst/>
          </a:prstGeom>
        </p:spPr>
      </p:pic>
    </p:spTree>
    <p:extLst>
      <p:ext uri="{BB962C8B-B14F-4D97-AF65-F5344CB8AC3E}">
        <p14:creationId xmlns:p14="http://schemas.microsoft.com/office/powerpoint/2010/main" val="33392209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3201" y="457200"/>
            <a:ext cx="11640932" cy="5931032"/>
          </a:xfrm>
          <a:prstGeom prst="rect">
            <a:avLst/>
          </a:prstGeom>
        </p:spPr>
      </p:pic>
    </p:spTree>
    <p:extLst>
      <p:ext uri="{BB962C8B-B14F-4D97-AF65-F5344CB8AC3E}">
        <p14:creationId xmlns:p14="http://schemas.microsoft.com/office/powerpoint/2010/main" val="1898029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400" y="321734"/>
            <a:ext cx="11379200" cy="3785652"/>
          </a:xfrm>
          <a:prstGeom prst="rect">
            <a:avLst/>
          </a:prstGeom>
        </p:spPr>
        <p:txBody>
          <a:bodyPr wrap="square">
            <a:spAutoFit/>
          </a:bodyPr>
          <a:lstStyle/>
          <a:p>
            <a:pPr indent="457200" algn="just">
              <a:spcAft>
                <a:spcPts val="0"/>
              </a:spcAft>
            </a:pPr>
            <a:r>
              <a:rPr lang="mk-MK" sz="2400" dirty="0" smtClean="0">
                <a:effectLst/>
                <a:latin typeface="Arial" panose="020B0604020202020204" pitchFamily="34" charset="0"/>
                <a:ea typeface="Times New Roman" panose="02020603050405020304" pitchFamily="18" charset="0"/>
              </a:rPr>
              <a:t>Работната течност со определен притисок влегува во моторот низ отворот </a:t>
            </a:r>
            <a:r>
              <a:rPr lang="mk-MK" sz="2400" b="1" dirty="0" smtClean="0">
                <a:effectLst/>
                <a:latin typeface="Arial" panose="020B0604020202020204" pitchFamily="34" charset="0"/>
                <a:ea typeface="Times New Roman" panose="02020603050405020304" pitchFamily="18" charset="0"/>
              </a:rPr>
              <a:t>Р</a:t>
            </a:r>
            <a:r>
              <a:rPr lang="mk-MK" sz="2400" dirty="0" smtClean="0">
                <a:effectLst/>
                <a:latin typeface="Arial" panose="020B0604020202020204" pitchFamily="34" charset="0"/>
                <a:ea typeface="Times New Roman" panose="02020603050405020304" pitchFamily="18" charset="0"/>
              </a:rPr>
              <a:t> и дејствува врз спрегнатите запченици </a:t>
            </a:r>
            <a:r>
              <a:rPr lang="mk-MK" sz="2400" b="1" dirty="0" smtClean="0">
                <a:effectLst/>
                <a:latin typeface="Arial" panose="020B0604020202020204" pitchFamily="34" charset="0"/>
                <a:ea typeface="Times New Roman" panose="02020603050405020304" pitchFamily="18" charset="0"/>
              </a:rPr>
              <a:t>2</a:t>
            </a:r>
            <a:r>
              <a:rPr lang="mk-MK" sz="2400" dirty="0" smtClean="0">
                <a:effectLst/>
                <a:latin typeface="Arial" panose="020B0604020202020204" pitchFamily="34" charset="0"/>
                <a:ea typeface="Times New Roman" panose="02020603050405020304" pitchFamily="18" charset="0"/>
              </a:rPr>
              <a:t> и </a:t>
            </a:r>
            <a:r>
              <a:rPr lang="mk-MK" sz="2400" b="1" dirty="0" smtClean="0">
                <a:effectLst/>
                <a:latin typeface="Arial" panose="020B0604020202020204" pitchFamily="34" charset="0"/>
                <a:ea typeface="Times New Roman" panose="02020603050405020304" pitchFamily="18" charset="0"/>
              </a:rPr>
              <a:t>3</a:t>
            </a:r>
            <a:r>
              <a:rPr lang="mk-MK" sz="2400" dirty="0" smtClean="0">
                <a:effectLst/>
                <a:latin typeface="Arial" panose="020B0604020202020204" pitchFamily="34" charset="0"/>
                <a:ea typeface="Times New Roman" panose="02020603050405020304" pitchFamily="18" charset="0"/>
              </a:rPr>
              <a:t>. Тие почнуваат да се вртат во насоките означени со стрелки при што ја носат течноста , во </a:t>
            </a:r>
            <a:r>
              <a:rPr lang="mk-MK" sz="2400" dirty="0" err="1" smtClean="0">
                <a:effectLst/>
                <a:latin typeface="Arial" panose="020B0604020202020204" pitchFamily="34" charset="0"/>
                <a:ea typeface="Times New Roman" panose="02020603050405020304" pitchFamily="18" charset="0"/>
              </a:rPr>
              <a:t>меѓузабјата</a:t>
            </a:r>
            <a:r>
              <a:rPr lang="mk-MK" sz="2400" dirty="0" smtClean="0">
                <a:effectLst/>
                <a:latin typeface="Arial" panose="020B0604020202020204" pitchFamily="34" charset="0"/>
                <a:ea typeface="Times New Roman" panose="02020603050405020304" pitchFamily="18" charset="0"/>
              </a:rPr>
              <a:t>, кон излезниот вод </a:t>
            </a:r>
            <a:r>
              <a:rPr lang="mk-MK" sz="2400" b="1" dirty="0" smtClean="0">
                <a:effectLst/>
                <a:latin typeface="Arial" panose="020B0604020202020204" pitchFamily="34" charset="0"/>
                <a:ea typeface="Times New Roman" panose="02020603050405020304" pitchFamily="18" charset="0"/>
              </a:rPr>
              <a:t>Т</a:t>
            </a:r>
            <a:r>
              <a:rPr lang="mk-MK" sz="2400" dirty="0" smtClean="0">
                <a:effectLst/>
                <a:latin typeface="Arial" panose="020B0604020202020204" pitchFamily="34" charset="0"/>
                <a:ea typeface="Times New Roman" panose="02020603050405020304" pitchFamily="18" charset="0"/>
              </a:rPr>
              <a:t>. Запченикот </a:t>
            </a:r>
            <a:r>
              <a:rPr lang="mk-MK" sz="2400" b="1" dirty="0" smtClean="0">
                <a:effectLst/>
                <a:latin typeface="Arial" panose="020B0604020202020204" pitchFamily="34" charset="0"/>
                <a:ea typeface="Times New Roman" panose="02020603050405020304" pitchFamily="18" charset="0"/>
              </a:rPr>
              <a:t>3</a:t>
            </a:r>
            <a:r>
              <a:rPr lang="mk-MK" sz="2400" dirty="0" smtClean="0">
                <a:effectLst/>
                <a:latin typeface="Arial" panose="020B0604020202020204" pitchFamily="34" charset="0"/>
                <a:ea typeface="Times New Roman" panose="02020603050405020304" pitchFamily="18" charset="0"/>
              </a:rPr>
              <a:t> вртејќи се го завртува и работното вратило </a:t>
            </a:r>
            <a:r>
              <a:rPr lang="mk-MK" sz="2400" b="1" dirty="0" smtClean="0">
                <a:effectLst/>
                <a:latin typeface="Arial" panose="020B0604020202020204" pitchFamily="34" charset="0"/>
                <a:ea typeface="Times New Roman" panose="02020603050405020304" pitchFamily="18" charset="0"/>
              </a:rPr>
              <a:t>5</a:t>
            </a:r>
            <a:r>
              <a:rPr lang="mk-MK" sz="2400" dirty="0" smtClean="0">
                <a:effectLst/>
                <a:latin typeface="Arial" panose="020B0604020202020204" pitchFamily="34" charset="0"/>
                <a:ea typeface="Times New Roman" panose="02020603050405020304" pitchFamily="18" charset="0"/>
              </a:rPr>
              <a:t> кое излегува надвор од моторот и со неговото вртење може да се </a:t>
            </a:r>
            <a:r>
              <a:rPr lang="mk-MK" sz="2400" dirty="0" err="1" smtClean="0">
                <a:effectLst/>
                <a:latin typeface="Arial" panose="020B0604020202020204" pitchFamily="34" charset="0"/>
                <a:ea typeface="Times New Roman" panose="02020603050405020304" pitchFamily="18" charset="0"/>
              </a:rPr>
              <a:t>изправи</a:t>
            </a:r>
            <a:r>
              <a:rPr lang="mk-MK" sz="2400" dirty="0" smtClean="0">
                <a:effectLst/>
                <a:latin typeface="Arial" panose="020B0604020202020204" pitchFamily="34" charset="0"/>
                <a:ea typeface="Times New Roman" panose="02020603050405020304" pitchFamily="18" charset="0"/>
              </a:rPr>
              <a:t> механичка работа. </a:t>
            </a:r>
            <a:endParaRPr lang="en-US" sz="2400" dirty="0" smtClean="0">
              <a:effectLst/>
              <a:latin typeface="Times New Roman" panose="02020603050405020304" pitchFamily="18" charset="0"/>
              <a:ea typeface="Times New Roman" panose="02020603050405020304" pitchFamily="18" charset="0"/>
            </a:endParaRPr>
          </a:p>
          <a:p>
            <a:pPr algn="just">
              <a:spcAft>
                <a:spcPts val="0"/>
              </a:spcAft>
            </a:pPr>
            <a:r>
              <a:rPr lang="mk-MK" sz="2400" dirty="0" smtClean="0">
                <a:effectLst/>
                <a:latin typeface="Arial" panose="020B0604020202020204" pitchFamily="34" charset="0"/>
                <a:ea typeface="Times New Roman" panose="02020603050405020304" pitchFamily="18" charset="0"/>
              </a:rPr>
              <a:t>	Запчестите мотори работат со средни притисоци и со поголем број на вртежи бидејќи при мал број на вртежи имаат големи загуби. Тие се едноставни по конструкција со мали димензии и мала маса, и имаат голем </a:t>
            </a:r>
            <a:r>
              <a:rPr lang="mk-MK" sz="2400" dirty="0" err="1" smtClean="0">
                <a:effectLst/>
                <a:latin typeface="Arial" panose="020B0604020202020204" pitchFamily="34" charset="0"/>
                <a:ea typeface="Times New Roman" panose="02020603050405020304" pitchFamily="18" charset="0"/>
              </a:rPr>
              <a:t>вртежен</a:t>
            </a:r>
            <a:r>
              <a:rPr lang="mk-MK" sz="2400" dirty="0" smtClean="0">
                <a:effectLst/>
                <a:latin typeface="Arial" panose="020B0604020202020204" pitchFamily="34" charset="0"/>
                <a:ea typeface="Times New Roman" panose="02020603050405020304" pitchFamily="18" charset="0"/>
              </a:rPr>
              <a:t> момент и добар степен на искористување.</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20581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880532"/>
            <a:ext cx="11023600" cy="3785652"/>
          </a:xfrm>
          <a:prstGeom prst="rect">
            <a:avLst/>
          </a:prstGeom>
        </p:spPr>
        <p:txBody>
          <a:bodyPr wrap="square">
            <a:spAutoFit/>
          </a:bodyPr>
          <a:lstStyle/>
          <a:p>
            <a:pPr indent="457200" algn="just">
              <a:spcAft>
                <a:spcPts val="0"/>
              </a:spcAft>
            </a:pPr>
            <a:r>
              <a:rPr lang="mk-MK" sz="2800" b="1" dirty="0" smtClean="0">
                <a:effectLst/>
                <a:latin typeface="Arial" panose="020B0604020202020204" pitchFamily="34" charset="0"/>
                <a:ea typeface="Times New Roman" panose="02020603050405020304" pitchFamily="18" charset="0"/>
              </a:rPr>
              <a:t>КЛИПНИ ХИДРАУЛИЧНИ МОТОРИ</a:t>
            </a:r>
            <a:endParaRPr lang="en-US" sz="2800" dirty="0" smtClean="0">
              <a:effectLst/>
              <a:latin typeface="Times New Roman" panose="02020603050405020304" pitchFamily="18" charset="0"/>
              <a:ea typeface="Times New Roman" panose="02020603050405020304" pitchFamily="18" charset="0"/>
            </a:endParaRPr>
          </a:p>
          <a:p>
            <a:pPr indent="457200" algn="ctr">
              <a:spcAft>
                <a:spcPts val="0"/>
              </a:spcAft>
            </a:pPr>
            <a:r>
              <a:rPr lang="mk-MK" sz="2000" b="1" dirty="0" smtClean="0">
                <a:effectLst/>
                <a:latin typeface="Arial" panose="020B0604020202020204" pitchFamily="34" charset="0"/>
                <a:ea typeface="Times New Roman" panose="02020603050405020304" pitchFamily="18" charset="0"/>
              </a:rPr>
              <a:t> </a:t>
            </a:r>
            <a:endParaRPr lang="en-US"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Принципиелната шема им е иста како и кај </a:t>
            </a:r>
            <a:r>
              <a:rPr lang="mk-MK" sz="2400" dirty="0" err="1" smtClean="0">
                <a:effectLst/>
                <a:latin typeface="Arial" panose="020B0604020202020204" pitchFamily="34" charset="0"/>
                <a:ea typeface="Times New Roman" panose="02020603050405020304" pitchFamily="18" charset="0"/>
              </a:rPr>
              <a:t>клипните</a:t>
            </a:r>
            <a:r>
              <a:rPr lang="mk-MK" sz="2400" dirty="0" smtClean="0">
                <a:effectLst/>
                <a:latin typeface="Arial" panose="020B0604020202020204" pitchFamily="34" charset="0"/>
                <a:ea typeface="Times New Roman" panose="02020603050405020304" pitchFamily="18" charset="0"/>
              </a:rPr>
              <a:t> аксијални и </a:t>
            </a:r>
            <a:r>
              <a:rPr lang="mk-MK" sz="2400" dirty="0" err="1" smtClean="0">
                <a:effectLst/>
                <a:latin typeface="Arial" panose="020B0604020202020204" pitchFamily="34" charset="0"/>
                <a:ea typeface="Times New Roman" panose="02020603050405020304" pitchFamily="18" charset="0"/>
              </a:rPr>
              <a:t>клипните</a:t>
            </a:r>
            <a:r>
              <a:rPr lang="mk-MK" sz="2400" dirty="0" smtClean="0">
                <a:effectLst/>
                <a:latin typeface="Arial" panose="020B0604020202020204" pitchFamily="34" charset="0"/>
                <a:ea typeface="Times New Roman" panose="02020603050405020304" pitchFamily="18" charset="0"/>
              </a:rPr>
              <a:t> радијални пумпи. Имаат релативно мали </a:t>
            </a:r>
            <a:r>
              <a:rPr lang="mk-MK" sz="2400" dirty="0" err="1" smtClean="0">
                <a:effectLst/>
                <a:latin typeface="Arial" panose="020B0604020202020204" pitchFamily="34" charset="0"/>
                <a:ea typeface="Times New Roman" panose="02020603050405020304" pitchFamily="18" charset="0"/>
              </a:rPr>
              <a:t>волуменски</a:t>
            </a:r>
            <a:r>
              <a:rPr lang="mk-MK" sz="2400" dirty="0" smtClean="0">
                <a:effectLst/>
                <a:latin typeface="Arial" panose="020B0604020202020204" pitchFamily="34" charset="0"/>
                <a:ea typeface="Times New Roman" panose="02020603050405020304" pitchFamily="18" charset="0"/>
              </a:rPr>
              <a:t> загуби на работна течност и можат да се користат во подрачја со 50 до 3000 [</a:t>
            </a:r>
            <a:r>
              <a:rPr lang="mk-MK" sz="2400" dirty="0" err="1" smtClean="0">
                <a:effectLst/>
                <a:latin typeface="Arial" panose="020B0604020202020204" pitchFamily="34" charset="0"/>
                <a:ea typeface="Times New Roman" panose="02020603050405020304" pitchFamily="18" charset="0"/>
              </a:rPr>
              <a:t>vr</a:t>
            </a:r>
            <a:r>
              <a:rPr lang="mk-MK" sz="2400" dirty="0" smtClean="0">
                <a:effectLst/>
                <a:latin typeface="Arial" panose="020B0604020202020204" pitchFamily="34" charset="0"/>
                <a:ea typeface="Times New Roman" panose="02020603050405020304" pitchFamily="18" charset="0"/>
              </a:rPr>
              <a:t>/</a:t>
            </a:r>
            <a:r>
              <a:rPr lang="mk-MK" sz="2400" dirty="0" err="1" smtClean="0">
                <a:effectLst/>
                <a:latin typeface="Arial" panose="020B0604020202020204" pitchFamily="34" charset="0"/>
                <a:ea typeface="Times New Roman" panose="02020603050405020304" pitchFamily="18" charset="0"/>
              </a:rPr>
              <a:t>min</a:t>
            </a:r>
            <a:r>
              <a:rPr lang="mk-MK" sz="2400" dirty="0" smtClean="0">
                <a:effectLst/>
                <a:latin typeface="Arial" panose="020B0604020202020204" pitchFamily="34" charset="0"/>
                <a:ea typeface="Times New Roman" panose="02020603050405020304" pitchFamily="18" charset="0"/>
              </a:rPr>
              <a:t>], па и повеќе. </a:t>
            </a:r>
            <a:endParaRPr lang="en-US" sz="24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На многу машини, особено на тракторите и градежните машини се користат </a:t>
            </a:r>
            <a:r>
              <a:rPr lang="mk-MK" sz="2400" dirty="0" err="1" smtClean="0">
                <a:effectLst/>
                <a:latin typeface="Arial" panose="020B0604020202020204" pitchFamily="34" charset="0"/>
                <a:ea typeface="Times New Roman" panose="02020603050405020304" pitchFamily="18" charset="0"/>
              </a:rPr>
              <a:t>високомоментни</a:t>
            </a:r>
            <a:r>
              <a:rPr lang="mk-MK" sz="2400" dirty="0" smtClean="0">
                <a:effectLst/>
                <a:latin typeface="Arial" panose="020B0604020202020204" pitchFamily="34" charset="0"/>
                <a:ea typeface="Times New Roman" panose="02020603050405020304" pitchFamily="18" charset="0"/>
              </a:rPr>
              <a:t> радијални </a:t>
            </a:r>
            <a:r>
              <a:rPr lang="mk-MK" sz="2400" dirty="0" err="1" smtClean="0">
                <a:effectLst/>
                <a:latin typeface="Arial" panose="020B0604020202020204" pitchFamily="34" charset="0"/>
                <a:ea typeface="Times New Roman" panose="02020603050405020304" pitchFamily="18" charset="0"/>
              </a:rPr>
              <a:t>клипни</a:t>
            </a:r>
            <a:r>
              <a:rPr lang="mk-MK" sz="2400" dirty="0" smtClean="0">
                <a:effectLst/>
                <a:latin typeface="Arial" panose="020B0604020202020204" pitchFamily="34" charset="0"/>
                <a:ea typeface="Times New Roman" panose="02020603050405020304" pitchFamily="18" charset="0"/>
              </a:rPr>
              <a:t> хидраулични мотори кои работат со мал број на вртежи. Често се користат мотори со профилиран </a:t>
            </a:r>
            <a:r>
              <a:rPr lang="mk-MK" sz="2400" dirty="0" err="1" smtClean="0">
                <a:effectLst/>
                <a:latin typeface="Arial" panose="020B0604020202020204" pitchFamily="34" charset="0"/>
                <a:ea typeface="Times New Roman" panose="02020603050405020304" pitchFamily="18" charset="0"/>
              </a:rPr>
              <a:t>статорски</a:t>
            </a:r>
            <a:r>
              <a:rPr lang="mk-MK" sz="2400" dirty="0" smtClean="0">
                <a:effectLst/>
                <a:latin typeface="Arial" panose="020B0604020202020204" pitchFamily="34" charset="0"/>
                <a:ea typeface="Times New Roman" panose="02020603050405020304" pitchFamily="18" charset="0"/>
              </a:rPr>
              <a:t> прстен со кој се постигнува висок торзионен момент.</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86288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6267" y="277210"/>
            <a:ext cx="11768666" cy="6093976"/>
          </a:xfrm>
          <a:prstGeom prst="rect">
            <a:avLst/>
          </a:prstGeom>
        </p:spPr>
        <p:txBody>
          <a:bodyPr wrap="square">
            <a:spAutoFit/>
          </a:bodyPr>
          <a:lstStyle/>
          <a:p>
            <a:pPr indent="457200" algn="just">
              <a:spcAft>
                <a:spcPts val="0"/>
              </a:spcAft>
            </a:pPr>
            <a:r>
              <a:rPr lang="mk-MK" sz="3600" b="1" dirty="0" smtClean="0">
                <a:effectLst/>
                <a:latin typeface="Arial" panose="020B0604020202020204" pitchFamily="34" charset="0"/>
                <a:ea typeface="Times New Roman" panose="02020603050405020304" pitchFamily="18" charset="0"/>
              </a:rPr>
              <a:t>КЛИПНИ РАЗВОДНИЦИ</a:t>
            </a:r>
            <a:r>
              <a:rPr lang="mk-MK" sz="3600" b="1" dirty="0" smtClean="0">
                <a:solidFill>
                  <a:srgbClr val="000000"/>
                </a:solidFill>
                <a:effectLst/>
                <a:latin typeface="Arial" panose="020B0604020202020204" pitchFamily="34" charset="0"/>
                <a:ea typeface="Times New Roman" panose="02020603050405020304" pitchFamily="18" charset="0"/>
              </a:rPr>
              <a:t> </a:t>
            </a:r>
            <a:endParaRPr lang="en-US" sz="3600" dirty="0" smtClean="0">
              <a:effectLst/>
              <a:latin typeface="Times New Roman" panose="02020603050405020304" pitchFamily="18" charset="0"/>
              <a:ea typeface="Times New Roman" panose="02020603050405020304" pitchFamily="18" charset="0"/>
            </a:endParaRPr>
          </a:p>
          <a:p>
            <a:pPr algn="ctr">
              <a:spcAft>
                <a:spcPts val="0"/>
              </a:spcAft>
            </a:pPr>
            <a:r>
              <a:rPr lang="mk-MK" dirty="0" smtClean="0">
                <a:effectLst/>
                <a:latin typeface="Arial" panose="020B0604020202020204" pitchFamily="34" charset="0"/>
                <a:ea typeface="Times New Roman" panose="02020603050405020304" pitchFamily="18" charset="0"/>
              </a:rPr>
              <a:t> </a:t>
            </a:r>
            <a:endParaRPr lang="en-US" dirty="0" smtClean="0">
              <a:effectLst/>
              <a:latin typeface="Times New Roman" panose="02020603050405020304" pitchFamily="18" charset="0"/>
              <a:ea typeface="Times New Roman" panose="02020603050405020304" pitchFamily="18" charset="0"/>
            </a:endParaRPr>
          </a:p>
          <a:p>
            <a:pPr algn="just">
              <a:spcAft>
                <a:spcPts val="0"/>
              </a:spcAft>
            </a:pPr>
            <a:r>
              <a:rPr lang="mk-MK" dirty="0" smtClean="0">
                <a:effectLst/>
                <a:latin typeface="Arial" panose="020B0604020202020204" pitchFamily="34" charset="0"/>
                <a:ea typeface="Times New Roman" panose="02020603050405020304" pitchFamily="18" charset="0"/>
              </a:rPr>
              <a:t>	</a:t>
            </a:r>
            <a:r>
              <a:rPr lang="mk-MK" sz="2400" dirty="0" smtClean="0">
                <a:effectLst/>
                <a:latin typeface="Arial" panose="020B0604020202020204" pitchFamily="34" charset="0"/>
                <a:ea typeface="Times New Roman" panose="02020603050405020304" pitchFamily="18" charset="0"/>
              </a:rPr>
              <a:t>Разводниот елемент кај овој тип на разводници е цилиндричен клип кој може да биде со аксијално (</a:t>
            </a:r>
            <a:r>
              <a:rPr lang="mk-MK" sz="2400" dirty="0" err="1" smtClean="0">
                <a:effectLst/>
                <a:latin typeface="Arial" panose="020B0604020202020204" pitchFamily="34" charset="0"/>
                <a:ea typeface="Times New Roman" panose="02020603050405020304" pitchFamily="18" charset="0"/>
              </a:rPr>
              <a:t>надолжно</a:t>
            </a:r>
            <a:r>
              <a:rPr lang="mk-MK" sz="2400" dirty="0" smtClean="0">
                <a:effectLst/>
                <a:latin typeface="Arial" panose="020B0604020202020204" pitchFamily="34" charset="0"/>
                <a:ea typeface="Times New Roman" panose="02020603050405020304" pitchFamily="18" charset="0"/>
              </a:rPr>
              <a:t>) движење на клипот и со кружно движење на клипот.</a:t>
            </a:r>
            <a:endParaRPr lang="en-US" sz="2400" dirty="0" smtClean="0">
              <a:effectLst/>
              <a:latin typeface="Times New Roman" panose="02020603050405020304" pitchFamily="18" charset="0"/>
              <a:ea typeface="Times New Roman" panose="02020603050405020304" pitchFamily="18" charset="0"/>
            </a:endParaRPr>
          </a:p>
          <a:p>
            <a:pPr algn="just">
              <a:spcAft>
                <a:spcPts val="0"/>
              </a:spcAft>
            </a:pPr>
            <a:r>
              <a:rPr lang="mk-MK" sz="2400" dirty="0" smtClean="0">
                <a:effectLst/>
                <a:latin typeface="Arial" panose="020B0604020202020204" pitchFamily="34" charset="0"/>
                <a:ea typeface="Times New Roman" panose="02020603050405020304" pitchFamily="18" charset="0"/>
              </a:rPr>
              <a:t>	Разводниот елемент кај разводниците со аксијално движење на клипот при своето движење ги отвораат, т.е. затвораат приклучоците за довод и одвод на работната течност. На сл. 1.27 прикажан е </a:t>
            </a:r>
            <a:r>
              <a:rPr lang="mk-MK" sz="2400" dirty="0" err="1" smtClean="0">
                <a:effectLst/>
                <a:latin typeface="Arial" panose="020B0604020202020204" pitchFamily="34" charset="0"/>
                <a:ea typeface="Times New Roman" panose="02020603050405020304" pitchFamily="18" charset="0"/>
              </a:rPr>
              <a:t>клипен</a:t>
            </a:r>
            <a:r>
              <a:rPr lang="mk-MK" sz="2400" dirty="0" smtClean="0">
                <a:effectLst/>
                <a:latin typeface="Arial" panose="020B0604020202020204" pitchFamily="34" charset="0"/>
                <a:ea typeface="Times New Roman" panose="02020603050405020304" pitchFamily="18" charset="0"/>
              </a:rPr>
              <a:t> разводник 3/2 за управување на работен цилиндер со еднострано дејство.</a:t>
            </a:r>
            <a:endParaRPr lang="en-US" sz="2400" dirty="0" smtClean="0">
              <a:effectLst/>
              <a:latin typeface="Times New Roman" panose="02020603050405020304" pitchFamily="18" charset="0"/>
              <a:ea typeface="Times New Roman" panose="02020603050405020304" pitchFamily="18" charset="0"/>
            </a:endParaRPr>
          </a:p>
          <a:p>
            <a:pPr>
              <a:spcAft>
                <a:spcPts val="0"/>
              </a:spcAft>
            </a:pPr>
            <a:r>
              <a:rPr lang="mk-MK" sz="2400" dirty="0" smtClean="0">
                <a:effectLst/>
                <a:latin typeface="Arial" panose="020B0604020202020204" pitchFamily="34" charset="0"/>
                <a:ea typeface="Times New Roman" panose="02020603050405020304" pitchFamily="18" charset="0"/>
              </a:rPr>
              <a:t>Составните делови на </a:t>
            </a:r>
            <a:r>
              <a:rPr lang="mk-MK" sz="2400" dirty="0" smtClean="0">
                <a:solidFill>
                  <a:srgbClr val="FF0000"/>
                </a:solidFill>
                <a:effectLst/>
                <a:latin typeface="Arial" panose="020B0604020202020204" pitchFamily="34" charset="0"/>
                <a:ea typeface="Times New Roman" panose="02020603050405020304" pitchFamily="18" charset="0"/>
              </a:rPr>
              <a:t> </a:t>
            </a:r>
            <a:r>
              <a:rPr lang="mk-MK" sz="2400" dirty="0" smtClean="0">
                <a:effectLst/>
                <a:latin typeface="Arial" panose="020B0604020202020204" pitchFamily="34" charset="0"/>
                <a:ea typeface="Times New Roman" panose="02020603050405020304" pitchFamily="18" charset="0"/>
              </a:rPr>
              <a:t>овој разводник се:</a:t>
            </a:r>
            <a:endParaRPr lang="en-US" sz="2400" dirty="0" smtClean="0">
              <a:effectLst/>
              <a:latin typeface="Times New Roman" panose="02020603050405020304" pitchFamily="18" charset="0"/>
              <a:ea typeface="Times New Roman" panose="02020603050405020304" pitchFamily="18" charset="0"/>
            </a:endParaRPr>
          </a:p>
          <a:p>
            <a:pPr>
              <a:spcAft>
                <a:spcPts val="0"/>
              </a:spcAft>
            </a:pPr>
            <a:r>
              <a:rPr lang="mk-MK" sz="2400" dirty="0" smtClean="0">
                <a:effectLst/>
                <a:latin typeface="Arial" panose="020B0604020202020204" pitchFamily="34" charset="0"/>
                <a:ea typeface="Times New Roman" panose="02020603050405020304" pitchFamily="18" charset="0"/>
              </a:rPr>
              <a:t> </a:t>
            </a:r>
            <a:endParaRPr lang="en-US" sz="2400" dirty="0" smtClean="0">
              <a:effectLst/>
              <a:latin typeface="Times New Roman" panose="02020603050405020304" pitchFamily="18" charset="0"/>
              <a:ea typeface="Times New Roman" panose="02020603050405020304" pitchFamily="18" charset="0"/>
            </a:endParaRPr>
          </a:p>
          <a:p>
            <a:pPr>
              <a:spcAft>
                <a:spcPts val="0"/>
              </a:spcAft>
            </a:pPr>
            <a:r>
              <a:rPr lang="mk-MK" sz="2400" dirty="0" smtClean="0">
                <a:effectLst/>
                <a:latin typeface="Arial" panose="020B0604020202020204" pitchFamily="34" charset="0"/>
                <a:ea typeface="Times New Roman" panose="02020603050405020304" pitchFamily="18" charset="0"/>
              </a:rPr>
              <a:t>	</a:t>
            </a:r>
            <a:r>
              <a:rPr lang="mk-MK" sz="2400" b="1" dirty="0" smtClean="0">
                <a:effectLst/>
                <a:latin typeface="Arial" panose="020B0604020202020204" pitchFamily="34" charset="0"/>
                <a:ea typeface="Times New Roman" panose="02020603050405020304" pitchFamily="18" charset="0"/>
              </a:rPr>
              <a:t>1</a:t>
            </a:r>
            <a:r>
              <a:rPr lang="mk-MK" sz="2400" dirty="0" smtClean="0">
                <a:effectLst/>
                <a:latin typeface="Arial" panose="020B0604020202020204" pitchFamily="34" charset="0"/>
                <a:ea typeface="Times New Roman" panose="02020603050405020304" pitchFamily="18" charset="0"/>
              </a:rPr>
              <a:t> тело на разводникот</a:t>
            </a:r>
            <a:endParaRPr lang="en-US" sz="2400" dirty="0" smtClean="0">
              <a:effectLst/>
              <a:latin typeface="Times New Roman" panose="02020603050405020304" pitchFamily="18" charset="0"/>
              <a:ea typeface="Times New Roman" panose="02020603050405020304" pitchFamily="18" charset="0"/>
            </a:endParaRPr>
          </a:p>
          <a:p>
            <a:pPr indent="457200">
              <a:spcAft>
                <a:spcPts val="0"/>
              </a:spcAft>
            </a:pPr>
            <a:r>
              <a:rPr lang="mk-MK" sz="2400" b="1" dirty="0" smtClean="0">
                <a:effectLst/>
                <a:latin typeface="Arial" panose="020B0604020202020204" pitchFamily="34" charset="0"/>
                <a:ea typeface="Times New Roman" panose="02020603050405020304" pitchFamily="18" charset="0"/>
              </a:rPr>
              <a:t>2</a:t>
            </a:r>
            <a:r>
              <a:rPr lang="mk-MK" sz="2400" dirty="0" smtClean="0">
                <a:effectLst/>
                <a:latin typeface="Arial" panose="020B0604020202020204" pitchFamily="34" charset="0"/>
                <a:ea typeface="Times New Roman" panose="02020603050405020304" pitchFamily="18" charset="0"/>
              </a:rPr>
              <a:t> разводен елемент – клип</a:t>
            </a:r>
            <a:endParaRPr lang="en-US" sz="2400" dirty="0" smtClean="0">
              <a:effectLst/>
              <a:latin typeface="Times New Roman" panose="02020603050405020304" pitchFamily="18" charset="0"/>
              <a:ea typeface="Times New Roman" panose="02020603050405020304" pitchFamily="18" charset="0"/>
            </a:endParaRPr>
          </a:p>
          <a:p>
            <a:pPr indent="457200">
              <a:spcAft>
                <a:spcPts val="0"/>
              </a:spcAft>
            </a:pPr>
            <a:r>
              <a:rPr lang="mk-MK" sz="2400" b="1" dirty="0" smtClean="0">
                <a:effectLst/>
                <a:latin typeface="Arial" panose="020B0604020202020204" pitchFamily="34" charset="0"/>
                <a:ea typeface="Times New Roman" panose="02020603050405020304" pitchFamily="18" charset="0"/>
              </a:rPr>
              <a:t>P</a:t>
            </a:r>
            <a:r>
              <a:rPr lang="mk-MK" sz="2400" dirty="0" smtClean="0">
                <a:effectLst/>
                <a:latin typeface="Arial" panose="020B0604020202020204" pitchFamily="34" charset="0"/>
                <a:ea typeface="Times New Roman" panose="02020603050405020304" pitchFamily="18" charset="0"/>
              </a:rPr>
              <a:t> приклучен отвор за </a:t>
            </a:r>
            <a:r>
              <a:rPr lang="mk-MK" sz="2400" dirty="0" err="1" smtClean="0">
                <a:effectLst/>
                <a:latin typeface="Arial" panose="020B0604020202020204" pitchFamily="34" charset="0"/>
                <a:ea typeface="Times New Roman" panose="02020603050405020304" pitchFamily="18" charset="0"/>
              </a:rPr>
              <a:t>потисниот</a:t>
            </a:r>
            <a:r>
              <a:rPr lang="mk-MK" sz="2400" dirty="0" smtClean="0">
                <a:effectLst/>
                <a:latin typeface="Arial" panose="020B0604020202020204" pitchFamily="34" charset="0"/>
                <a:ea typeface="Times New Roman" panose="02020603050405020304" pitchFamily="18" charset="0"/>
              </a:rPr>
              <a:t> вод</a:t>
            </a:r>
            <a:endParaRPr lang="en-US" sz="2400" dirty="0" smtClean="0">
              <a:effectLst/>
              <a:latin typeface="Times New Roman" panose="02020603050405020304" pitchFamily="18" charset="0"/>
              <a:ea typeface="Times New Roman" panose="02020603050405020304" pitchFamily="18" charset="0"/>
            </a:endParaRPr>
          </a:p>
          <a:p>
            <a:pPr indent="457200">
              <a:spcAft>
                <a:spcPts val="0"/>
              </a:spcAft>
            </a:pPr>
            <a:r>
              <a:rPr lang="mk-MK" sz="2400" b="1" dirty="0" smtClean="0">
                <a:effectLst/>
                <a:latin typeface="Arial" panose="020B0604020202020204" pitchFamily="34" charset="0"/>
                <a:ea typeface="Times New Roman" panose="02020603050405020304" pitchFamily="18" charset="0"/>
              </a:rPr>
              <a:t>Т</a:t>
            </a:r>
            <a:r>
              <a:rPr lang="mk-MK" sz="2400" dirty="0" smtClean="0">
                <a:effectLst/>
                <a:latin typeface="Arial" panose="020B0604020202020204" pitchFamily="34" charset="0"/>
                <a:ea typeface="Times New Roman" panose="02020603050405020304" pitchFamily="18" charset="0"/>
              </a:rPr>
              <a:t> приклучен отвор за резервоарот</a:t>
            </a:r>
            <a:endParaRPr lang="en-US" sz="2400" dirty="0" smtClean="0">
              <a:effectLst/>
              <a:latin typeface="Times New Roman" panose="02020603050405020304" pitchFamily="18" charset="0"/>
              <a:ea typeface="Times New Roman" panose="02020603050405020304" pitchFamily="18" charset="0"/>
            </a:endParaRPr>
          </a:p>
          <a:p>
            <a:pPr indent="457200">
              <a:spcAft>
                <a:spcPts val="0"/>
              </a:spcAft>
            </a:pPr>
            <a:r>
              <a:rPr lang="mk-MK" sz="2400" b="1" dirty="0" smtClean="0">
                <a:effectLst/>
                <a:latin typeface="Arial" panose="020B0604020202020204" pitchFamily="34" charset="0"/>
                <a:ea typeface="Times New Roman" panose="02020603050405020304" pitchFamily="18" charset="0"/>
              </a:rPr>
              <a:t>А</a:t>
            </a:r>
            <a:r>
              <a:rPr lang="mk-MK" sz="2400" dirty="0" smtClean="0">
                <a:effectLst/>
                <a:latin typeface="Arial" panose="020B0604020202020204" pitchFamily="34" charset="0"/>
                <a:ea typeface="Times New Roman" panose="02020603050405020304" pitchFamily="18" charset="0"/>
              </a:rPr>
              <a:t> приклучен отвор за работниот цилиндер.</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393911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6997" y="270932"/>
            <a:ext cx="11182470" cy="6469129"/>
          </a:xfrm>
          <a:prstGeom prst="rect">
            <a:avLst/>
          </a:prstGeom>
        </p:spPr>
      </p:pic>
    </p:spTree>
    <p:extLst>
      <p:ext uri="{BB962C8B-B14F-4D97-AF65-F5344CB8AC3E}">
        <p14:creationId xmlns:p14="http://schemas.microsoft.com/office/powerpoint/2010/main" val="28042123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5324" y="372533"/>
            <a:ext cx="11565641" cy="5960534"/>
          </a:xfrm>
          <a:prstGeom prst="rect">
            <a:avLst/>
          </a:prstGeom>
        </p:spPr>
      </p:pic>
    </p:spTree>
    <p:extLst>
      <p:ext uri="{BB962C8B-B14F-4D97-AF65-F5344CB8AC3E}">
        <p14:creationId xmlns:p14="http://schemas.microsoft.com/office/powerpoint/2010/main" val="3375150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4933" y="287867"/>
            <a:ext cx="11192934" cy="5601533"/>
          </a:xfrm>
          <a:prstGeom prst="rect">
            <a:avLst/>
          </a:prstGeom>
        </p:spPr>
        <p:txBody>
          <a:bodyPr wrap="square">
            <a:spAutoFit/>
          </a:bodyPr>
          <a:lstStyle/>
          <a:p>
            <a:pPr indent="457200" algn="just">
              <a:spcAft>
                <a:spcPts val="0"/>
              </a:spcAft>
            </a:pPr>
            <a:r>
              <a:rPr lang="mk-MK" sz="2800" b="1" dirty="0" smtClean="0">
                <a:effectLst/>
                <a:latin typeface="Arial" panose="020B0604020202020204" pitchFamily="34" charset="0"/>
                <a:ea typeface="Times New Roman" panose="02020603050405020304" pitchFamily="18" charset="0"/>
              </a:rPr>
              <a:t>РАБОТНИ ЦИЛИНДРИ (ХИДРОЦИЛИНДРИ)</a:t>
            </a:r>
            <a:endParaRPr lang="en-US" sz="2800" dirty="0" smtClean="0">
              <a:effectLst/>
              <a:latin typeface="Times New Roman" panose="02020603050405020304" pitchFamily="18" charset="0"/>
              <a:ea typeface="Times New Roman" panose="02020603050405020304" pitchFamily="18" charset="0"/>
            </a:endParaRPr>
          </a:p>
          <a:p>
            <a:pPr indent="457200" algn="ctr">
              <a:spcAft>
                <a:spcPts val="0"/>
              </a:spcAft>
            </a:pPr>
            <a:r>
              <a:rPr lang="ru-RU" dirty="0" smtClean="0">
                <a:effectLst/>
                <a:latin typeface="Arial" panose="020B0604020202020204" pitchFamily="34" charset="0"/>
                <a:ea typeface="Times New Roman" panose="02020603050405020304" pitchFamily="18" charset="0"/>
              </a:rPr>
              <a:t> </a:t>
            </a:r>
            <a:endParaRPr lang="en-US"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Работен цилиндер претставува хидрауличен мотор со праволиниско движење на работниот орган (клип или </a:t>
            </a:r>
            <a:r>
              <a:rPr lang="mk-MK" sz="2400" dirty="0" err="1" smtClean="0">
                <a:effectLst/>
                <a:latin typeface="Arial" panose="020B0604020202020204" pitchFamily="34" charset="0"/>
                <a:ea typeface="Times New Roman" panose="02020603050405020304" pitchFamily="18" charset="0"/>
              </a:rPr>
              <a:t>плунжер</a:t>
            </a:r>
            <a:r>
              <a:rPr lang="mk-MK" sz="2400" dirty="0" smtClean="0">
                <a:effectLst/>
                <a:latin typeface="Arial" panose="020B0604020202020204" pitchFamily="34" charset="0"/>
                <a:ea typeface="Times New Roman" panose="02020603050405020304" pitchFamily="18" charset="0"/>
              </a:rPr>
              <a:t>) во однос на телото на </a:t>
            </a:r>
            <a:r>
              <a:rPr lang="mk-MK" sz="2400" dirty="0" err="1" smtClean="0">
                <a:effectLst/>
                <a:latin typeface="Arial" panose="020B0604020202020204" pitchFamily="34" charset="0"/>
                <a:ea typeface="Times New Roman" panose="02020603050405020304" pitchFamily="18" charset="0"/>
              </a:rPr>
              <a:t>цилиндерот</a:t>
            </a:r>
            <a:r>
              <a:rPr lang="mk-MK" sz="2400" dirty="0" smtClean="0">
                <a:effectLst/>
                <a:latin typeface="Arial" panose="020B0604020202020204" pitchFamily="34" charset="0"/>
                <a:ea typeface="Times New Roman" panose="02020603050405020304" pitchFamily="18" charset="0"/>
              </a:rPr>
              <a:t>. </a:t>
            </a:r>
            <a:endParaRPr lang="en-US" sz="24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Во практиката се користат </a:t>
            </a:r>
            <a:r>
              <a:rPr lang="mk-MK" sz="2400" dirty="0" err="1" smtClean="0">
                <a:effectLst/>
                <a:latin typeface="Arial" panose="020B0604020202020204" pitchFamily="34" charset="0"/>
                <a:ea typeface="Times New Roman" panose="02020603050405020304" pitchFamily="18" charset="0"/>
              </a:rPr>
              <a:t>цилиндри</a:t>
            </a:r>
            <a:r>
              <a:rPr lang="mk-MK" sz="2400" dirty="0" smtClean="0">
                <a:effectLst/>
                <a:latin typeface="Arial" panose="020B0604020202020204" pitchFamily="34" charset="0"/>
                <a:ea typeface="Times New Roman" panose="02020603050405020304" pitchFamily="18" charset="0"/>
              </a:rPr>
              <a:t> од разни типови и со различен начин на нивно вклучување во хидрауличниот систем.</a:t>
            </a:r>
            <a:endParaRPr lang="en-US" sz="2400" dirty="0" smtClean="0">
              <a:effectLst/>
              <a:latin typeface="Times New Roman" panose="02020603050405020304" pitchFamily="18" charset="0"/>
              <a:ea typeface="Times New Roman" panose="02020603050405020304" pitchFamily="18" charset="0"/>
            </a:endParaRPr>
          </a:p>
          <a:p>
            <a:pPr indent="457200">
              <a:spcAft>
                <a:spcPts val="0"/>
              </a:spcAft>
            </a:pPr>
            <a:r>
              <a:rPr lang="mk-MK" sz="2400" dirty="0" smtClean="0">
                <a:effectLst/>
                <a:latin typeface="Arial" panose="020B0604020202020204" pitchFamily="34" charset="0"/>
                <a:ea typeface="Times New Roman" panose="02020603050405020304" pitchFamily="18" charset="0"/>
              </a:rPr>
              <a:t>Се разликуваат следните видови на </a:t>
            </a:r>
            <a:r>
              <a:rPr lang="mk-MK" sz="2400" dirty="0" err="1" smtClean="0">
                <a:effectLst/>
                <a:latin typeface="Arial" panose="020B0604020202020204" pitchFamily="34" charset="0"/>
                <a:ea typeface="Times New Roman" panose="02020603050405020304" pitchFamily="18" charset="0"/>
              </a:rPr>
              <a:t>цилиндри</a:t>
            </a:r>
            <a:r>
              <a:rPr lang="mk-MK" sz="2400" dirty="0" smtClean="0">
                <a:effectLst/>
                <a:latin typeface="Arial" panose="020B0604020202020204" pitchFamily="34" charset="0"/>
                <a:ea typeface="Times New Roman" panose="02020603050405020304" pitchFamily="18" charset="0"/>
              </a:rPr>
              <a:t>:</a:t>
            </a:r>
            <a:endParaRPr lang="en-US" sz="2400" dirty="0" smtClean="0">
              <a:effectLst/>
              <a:latin typeface="Times New Roman" panose="02020603050405020304" pitchFamily="18" charset="0"/>
              <a:ea typeface="Times New Roman" panose="02020603050405020304" pitchFamily="18" charset="0"/>
            </a:endParaRPr>
          </a:p>
          <a:p>
            <a:pPr indent="457200">
              <a:spcAft>
                <a:spcPts val="0"/>
              </a:spcAft>
            </a:pPr>
            <a:r>
              <a:rPr lang="mk-MK" sz="2400" dirty="0" smtClean="0">
                <a:effectLst/>
                <a:latin typeface="Arial" panose="020B0604020202020204" pitchFamily="34" charset="0"/>
                <a:ea typeface="Times New Roman" panose="02020603050405020304" pitchFamily="18" charset="0"/>
              </a:rPr>
              <a:t>- со еднострано дејство</a:t>
            </a:r>
            <a:endParaRPr lang="en-US" sz="2400" dirty="0" smtClean="0">
              <a:effectLst/>
              <a:latin typeface="Times New Roman" panose="02020603050405020304" pitchFamily="18" charset="0"/>
              <a:ea typeface="Times New Roman" panose="02020603050405020304" pitchFamily="18" charset="0"/>
            </a:endParaRPr>
          </a:p>
          <a:p>
            <a:pPr indent="457200">
              <a:spcAft>
                <a:spcPts val="0"/>
              </a:spcAft>
            </a:pPr>
            <a:r>
              <a:rPr lang="mk-MK" sz="2400" dirty="0" smtClean="0">
                <a:effectLst/>
                <a:latin typeface="Arial" panose="020B0604020202020204" pitchFamily="34" charset="0"/>
                <a:ea typeface="Times New Roman" panose="02020603050405020304" pitchFamily="18" charset="0"/>
              </a:rPr>
              <a:t>- со двострано дејство	</a:t>
            </a:r>
            <a:endParaRPr lang="en-US" sz="2400" dirty="0" smtClean="0">
              <a:effectLst/>
              <a:latin typeface="Times New Roman" panose="02020603050405020304" pitchFamily="18" charset="0"/>
              <a:ea typeface="Times New Roman" panose="02020603050405020304" pitchFamily="18" charset="0"/>
            </a:endParaRPr>
          </a:p>
          <a:p>
            <a:pPr indent="457200">
              <a:spcAft>
                <a:spcPts val="0"/>
              </a:spcAft>
            </a:pPr>
            <a:r>
              <a:rPr lang="mk-MK" sz="2400" dirty="0" smtClean="0">
                <a:effectLst/>
                <a:latin typeface="Arial" panose="020B0604020202020204" pitchFamily="34" charset="0"/>
                <a:ea typeface="Times New Roman" panose="02020603050405020304" pitchFamily="18" charset="0"/>
              </a:rPr>
              <a:t>- со еднострана </a:t>
            </a:r>
            <a:r>
              <a:rPr lang="mk-MK" sz="2400" dirty="0" err="1" smtClean="0">
                <a:effectLst/>
                <a:latin typeface="Arial" panose="020B0604020202020204" pitchFamily="34" charset="0"/>
                <a:ea typeface="Times New Roman" panose="02020603050405020304" pitchFamily="18" charset="0"/>
              </a:rPr>
              <a:t>клипница</a:t>
            </a:r>
            <a:endParaRPr lang="en-US" sz="2400" dirty="0" smtClean="0">
              <a:effectLst/>
              <a:latin typeface="Times New Roman" panose="02020603050405020304" pitchFamily="18" charset="0"/>
              <a:ea typeface="Times New Roman" panose="02020603050405020304" pitchFamily="18" charset="0"/>
            </a:endParaRPr>
          </a:p>
          <a:p>
            <a:pPr indent="457200">
              <a:spcAft>
                <a:spcPts val="0"/>
              </a:spcAft>
            </a:pPr>
            <a:r>
              <a:rPr lang="mk-MK" sz="2400" dirty="0" smtClean="0">
                <a:effectLst/>
                <a:latin typeface="Arial" panose="020B0604020202020204" pitchFamily="34" charset="0"/>
                <a:ea typeface="Times New Roman" panose="02020603050405020304" pitchFamily="18" charset="0"/>
              </a:rPr>
              <a:t>- со двострана </a:t>
            </a:r>
            <a:r>
              <a:rPr lang="mk-MK" sz="2400" dirty="0" err="1" smtClean="0">
                <a:effectLst/>
                <a:latin typeface="Arial" panose="020B0604020202020204" pitchFamily="34" charset="0"/>
                <a:ea typeface="Times New Roman" panose="02020603050405020304" pitchFamily="18" charset="0"/>
              </a:rPr>
              <a:t>клипница</a:t>
            </a:r>
            <a:endParaRPr lang="en-US" sz="2400" dirty="0" smtClean="0">
              <a:effectLst/>
              <a:latin typeface="Times New Roman" panose="02020603050405020304" pitchFamily="18" charset="0"/>
              <a:ea typeface="Times New Roman" panose="02020603050405020304" pitchFamily="18" charset="0"/>
            </a:endParaRPr>
          </a:p>
          <a:p>
            <a:pPr indent="457200">
              <a:spcAft>
                <a:spcPts val="0"/>
              </a:spcAft>
            </a:pPr>
            <a:r>
              <a:rPr lang="mk-MK" sz="2400" dirty="0" smtClean="0">
                <a:effectLst/>
                <a:latin typeface="Arial" panose="020B0604020202020204" pitchFamily="34" charset="0"/>
                <a:ea typeface="Times New Roman" panose="02020603050405020304" pitchFamily="18" charset="0"/>
              </a:rPr>
              <a:t>- телескопски </a:t>
            </a:r>
            <a:r>
              <a:rPr lang="mk-MK" sz="2400" dirty="0" err="1" smtClean="0">
                <a:effectLst/>
                <a:latin typeface="Arial" panose="020B0604020202020204" pitchFamily="34" charset="0"/>
                <a:ea typeface="Times New Roman" panose="02020603050405020304" pitchFamily="18" charset="0"/>
              </a:rPr>
              <a:t>цилиндри</a:t>
            </a:r>
            <a:r>
              <a:rPr lang="mk-MK" sz="2400" dirty="0" smtClean="0">
                <a:effectLst/>
                <a:latin typeface="Arial" panose="020B0604020202020204" pitchFamily="34" charset="0"/>
                <a:ea typeface="Times New Roman" panose="02020603050405020304" pitchFamily="18" charset="0"/>
              </a:rPr>
              <a:t>	</a:t>
            </a:r>
            <a:endParaRPr lang="en-US" sz="2400" dirty="0" smtClean="0">
              <a:effectLst/>
              <a:latin typeface="Times New Roman" panose="02020603050405020304" pitchFamily="18" charset="0"/>
              <a:ea typeface="Times New Roman" panose="02020603050405020304" pitchFamily="18" charset="0"/>
            </a:endParaRPr>
          </a:p>
          <a:p>
            <a:pPr indent="457200">
              <a:spcAft>
                <a:spcPts val="0"/>
              </a:spcAft>
            </a:pPr>
            <a:r>
              <a:rPr lang="mk-MK" sz="2400" dirty="0" smtClean="0">
                <a:effectLst/>
                <a:latin typeface="Arial" panose="020B0604020202020204" pitchFamily="34" charset="0"/>
                <a:ea typeface="Times New Roman" panose="02020603050405020304" pitchFamily="18" charset="0"/>
              </a:rPr>
              <a:t>- специјални работни </a:t>
            </a:r>
            <a:r>
              <a:rPr lang="mk-MK" sz="2400" dirty="0" err="1" smtClean="0">
                <a:effectLst/>
                <a:latin typeface="Arial" panose="020B0604020202020204" pitchFamily="34" charset="0"/>
                <a:ea typeface="Times New Roman" panose="02020603050405020304" pitchFamily="18" charset="0"/>
              </a:rPr>
              <a:t>цилиндри</a:t>
            </a:r>
            <a:r>
              <a:rPr lang="mk-MK" sz="2400" dirty="0" smtClean="0">
                <a:effectLst/>
                <a:latin typeface="Arial" panose="020B0604020202020204" pitchFamily="34" charset="0"/>
                <a:ea typeface="Times New Roman" panose="02020603050405020304" pitchFamily="18" charset="0"/>
              </a:rPr>
              <a:t> (осцилаторен </a:t>
            </a:r>
            <a:r>
              <a:rPr lang="mk-MK" sz="2400" dirty="0" err="1" smtClean="0">
                <a:effectLst/>
                <a:latin typeface="Arial" panose="020B0604020202020204" pitchFamily="34" charset="0"/>
                <a:ea typeface="Times New Roman" panose="02020603050405020304" pitchFamily="18" charset="0"/>
              </a:rPr>
              <a:t>хидромотор</a:t>
            </a:r>
            <a:r>
              <a:rPr lang="mk-MK" sz="2400" dirty="0" smtClean="0">
                <a:effectLst/>
                <a:latin typeface="Arial" panose="020B0604020202020204" pitchFamily="34" charset="0"/>
                <a:ea typeface="Times New Roman" panose="02020603050405020304" pitchFamily="18" charset="0"/>
              </a:rPr>
              <a:t>).</a:t>
            </a:r>
            <a:endParaRPr lang="en-US" sz="2400" dirty="0" smtClean="0">
              <a:effectLst/>
              <a:latin typeface="Times New Roman" panose="02020603050405020304" pitchFamily="18" charset="0"/>
              <a:ea typeface="Times New Roman" panose="02020603050405020304" pitchFamily="18" charset="0"/>
            </a:endParaRPr>
          </a:p>
          <a:p>
            <a:pPr indent="457200">
              <a:spcAft>
                <a:spcPts val="0"/>
              </a:spcAft>
            </a:pPr>
            <a:r>
              <a:rPr lang="mk-MK" sz="2400" dirty="0" smtClean="0">
                <a:effectLst/>
                <a:latin typeface="Arial" panose="020B0604020202020204"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568815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9205" y="982133"/>
            <a:ext cx="11867033" cy="4825999"/>
          </a:xfrm>
          <a:prstGeom prst="rect">
            <a:avLst/>
          </a:prstGeom>
        </p:spPr>
      </p:pic>
    </p:spTree>
    <p:extLst>
      <p:ext uri="{BB962C8B-B14F-4D97-AF65-F5344CB8AC3E}">
        <p14:creationId xmlns:p14="http://schemas.microsoft.com/office/powerpoint/2010/main" val="24895717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0205" y="2082800"/>
            <a:ext cx="11615887" cy="2726267"/>
          </a:xfrm>
          <a:prstGeom prst="rect">
            <a:avLst/>
          </a:prstGeom>
        </p:spPr>
      </p:pic>
    </p:spTree>
    <p:extLst>
      <p:ext uri="{BB962C8B-B14F-4D97-AF65-F5344CB8AC3E}">
        <p14:creationId xmlns:p14="http://schemas.microsoft.com/office/powerpoint/2010/main" val="5633483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26" y="1439333"/>
            <a:ext cx="11527221" cy="4013200"/>
          </a:xfrm>
          <a:prstGeom prst="rect">
            <a:avLst/>
          </a:prstGeom>
        </p:spPr>
      </p:pic>
    </p:spTree>
    <p:extLst>
      <p:ext uri="{BB962C8B-B14F-4D97-AF65-F5344CB8AC3E}">
        <p14:creationId xmlns:p14="http://schemas.microsoft.com/office/powerpoint/2010/main" val="27788921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6338" y="982133"/>
            <a:ext cx="11559325" cy="4893734"/>
          </a:xfrm>
          <a:prstGeom prst="rect">
            <a:avLst/>
          </a:prstGeom>
        </p:spPr>
      </p:pic>
    </p:spTree>
    <p:extLst>
      <p:ext uri="{BB962C8B-B14F-4D97-AF65-F5344CB8AC3E}">
        <p14:creationId xmlns:p14="http://schemas.microsoft.com/office/powerpoint/2010/main" val="22471573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80329" y="457199"/>
            <a:ext cx="11339138" cy="6000645"/>
          </a:xfrm>
          <a:prstGeom prst="rect">
            <a:avLst/>
          </a:prstGeom>
        </p:spPr>
      </p:pic>
    </p:spTree>
    <p:extLst>
      <p:ext uri="{BB962C8B-B14F-4D97-AF65-F5344CB8AC3E}">
        <p14:creationId xmlns:p14="http://schemas.microsoft.com/office/powerpoint/2010/main" val="20874065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7661" y="1388533"/>
            <a:ext cx="11648141" cy="4063999"/>
          </a:xfrm>
          <a:prstGeom prst="rect">
            <a:avLst/>
          </a:prstGeom>
        </p:spPr>
      </p:pic>
    </p:spTree>
    <p:extLst>
      <p:ext uri="{BB962C8B-B14F-4D97-AF65-F5344CB8AC3E}">
        <p14:creationId xmlns:p14="http://schemas.microsoft.com/office/powerpoint/2010/main" val="4568330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2608" y="1371599"/>
            <a:ext cx="11823301" cy="4148667"/>
          </a:xfrm>
          <a:prstGeom prst="rect">
            <a:avLst/>
          </a:prstGeom>
        </p:spPr>
      </p:pic>
    </p:spTree>
    <p:extLst>
      <p:ext uri="{BB962C8B-B14F-4D97-AF65-F5344CB8AC3E}">
        <p14:creationId xmlns:p14="http://schemas.microsoft.com/office/powerpoint/2010/main" val="1767731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4833" y="508000"/>
            <a:ext cx="11546900" cy="5725265"/>
          </a:xfrm>
          <a:prstGeom prst="rect">
            <a:avLst/>
          </a:prstGeom>
        </p:spPr>
      </p:pic>
    </p:spTree>
    <p:extLst>
      <p:ext uri="{BB962C8B-B14F-4D97-AF65-F5344CB8AC3E}">
        <p14:creationId xmlns:p14="http://schemas.microsoft.com/office/powerpoint/2010/main" val="5721174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6267" y="1540933"/>
            <a:ext cx="11885923" cy="3759200"/>
          </a:xfrm>
          <a:prstGeom prst="rect">
            <a:avLst/>
          </a:prstGeom>
        </p:spPr>
      </p:pic>
    </p:spTree>
    <p:extLst>
      <p:ext uri="{BB962C8B-B14F-4D97-AF65-F5344CB8AC3E}">
        <p14:creationId xmlns:p14="http://schemas.microsoft.com/office/powerpoint/2010/main" val="39153495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80247" y="287867"/>
            <a:ext cx="10937620" cy="6463151"/>
          </a:xfrm>
          <a:prstGeom prst="rect">
            <a:avLst/>
          </a:prstGeom>
        </p:spPr>
      </p:pic>
    </p:spTree>
    <p:extLst>
      <p:ext uri="{BB962C8B-B14F-4D97-AF65-F5344CB8AC3E}">
        <p14:creationId xmlns:p14="http://schemas.microsoft.com/office/powerpoint/2010/main" val="20628571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9721" y="270933"/>
            <a:ext cx="11305879" cy="6357363"/>
          </a:xfrm>
          <a:prstGeom prst="rect">
            <a:avLst/>
          </a:prstGeom>
        </p:spPr>
      </p:pic>
    </p:spTree>
    <p:extLst>
      <p:ext uri="{BB962C8B-B14F-4D97-AF65-F5344CB8AC3E}">
        <p14:creationId xmlns:p14="http://schemas.microsoft.com/office/powerpoint/2010/main" val="33842593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6267" y="220133"/>
            <a:ext cx="11700933" cy="4862870"/>
          </a:xfrm>
          <a:prstGeom prst="rect">
            <a:avLst/>
          </a:prstGeom>
        </p:spPr>
        <p:txBody>
          <a:bodyPr wrap="square">
            <a:spAutoFit/>
          </a:bodyPr>
          <a:lstStyle/>
          <a:p>
            <a:pPr indent="457200" algn="just">
              <a:spcAft>
                <a:spcPts val="0"/>
              </a:spcAft>
            </a:pPr>
            <a:r>
              <a:rPr lang="mk-MK" sz="2800" b="1" dirty="0" smtClean="0">
                <a:effectLst/>
                <a:latin typeface="Arial" panose="020B0604020202020204" pitchFamily="34" charset="0"/>
                <a:ea typeface="Times New Roman" panose="02020603050405020304" pitchFamily="18" charset="0"/>
              </a:rPr>
              <a:t>ФИЛТРИ</a:t>
            </a:r>
            <a:endParaRPr lang="en-US" sz="2800" dirty="0" smtClean="0">
              <a:effectLst/>
              <a:latin typeface="Times New Roman" panose="02020603050405020304" pitchFamily="18" charset="0"/>
              <a:ea typeface="Times New Roman" panose="02020603050405020304" pitchFamily="18" charset="0"/>
            </a:endParaRPr>
          </a:p>
          <a:p>
            <a:pPr algn="ctr">
              <a:spcAft>
                <a:spcPts val="0"/>
              </a:spcAft>
            </a:pPr>
            <a:r>
              <a:rPr lang="mk-MK" dirty="0" smtClean="0">
                <a:effectLst/>
                <a:latin typeface="Arial" panose="020B0604020202020204" pitchFamily="34" charset="0"/>
                <a:ea typeface="Times New Roman" panose="02020603050405020304" pitchFamily="18" charset="0"/>
              </a:rPr>
              <a:t> </a:t>
            </a:r>
            <a:endParaRPr lang="en-US" dirty="0" smtClean="0">
              <a:effectLst/>
              <a:latin typeface="Times New Roman" panose="02020603050405020304" pitchFamily="18" charset="0"/>
              <a:ea typeface="Times New Roman" panose="02020603050405020304" pitchFamily="18" charset="0"/>
            </a:endParaRPr>
          </a:p>
          <a:p>
            <a:pPr algn="just">
              <a:spcAft>
                <a:spcPts val="0"/>
              </a:spcAft>
            </a:pPr>
            <a:r>
              <a:rPr lang="mk-MK" dirty="0" smtClean="0">
                <a:effectLst/>
                <a:latin typeface="Arial" panose="020B0604020202020204" pitchFamily="34" charset="0"/>
                <a:ea typeface="Times New Roman" panose="02020603050405020304" pitchFamily="18" charset="0"/>
              </a:rPr>
              <a:t>	</a:t>
            </a:r>
            <a:r>
              <a:rPr lang="mk-MK" sz="2400" dirty="0" smtClean="0">
                <a:effectLst/>
                <a:latin typeface="Arial" panose="020B0604020202020204" pitchFamily="34" charset="0"/>
                <a:ea typeface="Times New Roman" panose="02020603050405020304" pitchFamily="18" charset="0"/>
              </a:rPr>
              <a:t>Филтри, или </a:t>
            </a:r>
            <a:r>
              <a:rPr lang="mk-MK" sz="2400" dirty="0" err="1" smtClean="0">
                <a:effectLst/>
                <a:latin typeface="Arial" panose="020B0604020202020204" pitchFamily="34" charset="0"/>
                <a:ea typeface="Times New Roman" panose="02020603050405020304" pitchFamily="18" charset="0"/>
              </a:rPr>
              <a:t>пречистувачи</a:t>
            </a:r>
            <a:r>
              <a:rPr lang="mk-MK" sz="2400" dirty="0" smtClean="0">
                <a:effectLst/>
                <a:latin typeface="Arial" panose="020B0604020202020204" pitchFamily="34" charset="0"/>
                <a:ea typeface="Times New Roman" panose="02020603050405020304" pitchFamily="18" charset="0"/>
              </a:rPr>
              <a:t>, се компоненти во кои работната течност се пречистува од нечистотијата. Нечистотијата на работната течност се состои од честички на прав, метални честички, гуми, продукти од оксидацијата на маслото и сл. Со филтрирање се продолжува векот на траење на компонентите, а со тоа и на целиот систем. Се смета дека 80% од оштетувањата и неисправностите во системот се последица на нечистотијата. Затоа, во секој систем се потребни филтри.</a:t>
            </a:r>
            <a:endParaRPr lang="en-US" sz="2400" dirty="0" smtClean="0">
              <a:effectLst/>
              <a:latin typeface="Times New Roman" panose="02020603050405020304" pitchFamily="18" charset="0"/>
              <a:ea typeface="Times New Roman" panose="02020603050405020304" pitchFamily="18" charset="0"/>
            </a:endParaRPr>
          </a:p>
          <a:p>
            <a:pPr algn="just">
              <a:spcAft>
                <a:spcPts val="0"/>
              </a:spcAft>
            </a:pPr>
            <a:r>
              <a:rPr lang="mk-MK" sz="2400" dirty="0" smtClean="0">
                <a:effectLst/>
                <a:latin typeface="Arial" panose="020B0604020202020204" pitchFamily="34" charset="0"/>
                <a:ea typeface="Times New Roman" panose="02020603050405020304" pitchFamily="18" charset="0"/>
              </a:rPr>
              <a:t>	Според местото на вградување постојат:</a:t>
            </a:r>
            <a:endParaRPr lang="en-US" sz="2400" dirty="0" smtClean="0">
              <a:effectLst/>
              <a:latin typeface="Times New Roman" panose="02020603050405020304" pitchFamily="18" charset="0"/>
              <a:ea typeface="Times New Roman" panose="02020603050405020304" pitchFamily="18" charset="0"/>
            </a:endParaRPr>
          </a:p>
          <a:p>
            <a:pPr>
              <a:spcAft>
                <a:spcPts val="0"/>
              </a:spcAft>
            </a:pPr>
            <a:r>
              <a:rPr lang="mk-MK" sz="2400" dirty="0" smtClean="0">
                <a:effectLst/>
                <a:latin typeface="Arial" panose="020B0604020202020204" pitchFamily="34" charset="0"/>
                <a:ea typeface="Times New Roman" panose="02020603050405020304" pitchFamily="18" charset="0"/>
              </a:rPr>
              <a:t>	- </a:t>
            </a:r>
            <a:r>
              <a:rPr lang="mk-MK" sz="2400" dirty="0" err="1" smtClean="0">
                <a:effectLst/>
                <a:latin typeface="Arial" panose="020B0604020202020204" pitchFamily="34" charset="0"/>
                <a:ea typeface="Times New Roman" panose="02020603050405020304" pitchFamily="18" charset="0"/>
              </a:rPr>
              <a:t>шмукувачки</a:t>
            </a:r>
            <a:r>
              <a:rPr lang="mk-MK" sz="2400" dirty="0" smtClean="0">
                <a:effectLst/>
                <a:latin typeface="Arial" panose="020B0604020202020204" pitchFamily="34" charset="0"/>
                <a:ea typeface="Times New Roman" panose="02020603050405020304" pitchFamily="18" charset="0"/>
              </a:rPr>
              <a:t> филтри</a:t>
            </a:r>
            <a:endParaRPr lang="en-US" sz="2400" dirty="0" smtClean="0">
              <a:effectLst/>
              <a:latin typeface="Times New Roman" panose="02020603050405020304" pitchFamily="18" charset="0"/>
              <a:ea typeface="Times New Roman" panose="02020603050405020304" pitchFamily="18" charset="0"/>
            </a:endParaRPr>
          </a:p>
          <a:p>
            <a:pPr>
              <a:spcAft>
                <a:spcPts val="0"/>
              </a:spcAft>
            </a:pPr>
            <a:r>
              <a:rPr lang="mk-MK" sz="2400" dirty="0" smtClean="0">
                <a:effectLst/>
                <a:latin typeface="Arial" panose="020B0604020202020204" pitchFamily="34" charset="0"/>
                <a:ea typeface="Times New Roman" panose="02020603050405020304" pitchFamily="18" charset="0"/>
              </a:rPr>
              <a:t>	- потисни филтри</a:t>
            </a:r>
            <a:endParaRPr lang="en-US" sz="2400" dirty="0" smtClean="0">
              <a:effectLst/>
              <a:latin typeface="Times New Roman" panose="02020603050405020304" pitchFamily="18" charset="0"/>
              <a:ea typeface="Times New Roman" panose="02020603050405020304" pitchFamily="18" charset="0"/>
            </a:endParaRPr>
          </a:p>
          <a:p>
            <a:pPr>
              <a:spcAft>
                <a:spcPts val="0"/>
              </a:spcAft>
            </a:pPr>
            <a:r>
              <a:rPr lang="mk-MK" sz="2400" dirty="0" smtClean="0">
                <a:effectLst/>
                <a:latin typeface="Arial" panose="020B0604020202020204" pitchFamily="34" charset="0"/>
                <a:ea typeface="Times New Roman" panose="02020603050405020304" pitchFamily="18" charset="0"/>
              </a:rPr>
              <a:t>	- повратни филтри.</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639370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1733" y="203201"/>
            <a:ext cx="11565467" cy="5262979"/>
          </a:xfrm>
          <a:prstGeom prst="rect">
            <a:avLst/>
          </a:prstGeom>
        </p:spPr>
        <p:txBody>
          <a:bodyPr wrap="square">
            <a:spAutoFit/>
          </a:bodyPr>
          <a:lstStyle/>
          <a:p>
            <a:pPr algn="just">
              <a:spcAft>
                <a:spcPts val="0"/>
              </a:spcAft>
            </a:pPr>
            <a:r>
              <a:rPr lang="mk-MK" sz="2400" b="1" dirty="0" smtClean="0">
                <a:effectLst/>
                <a:latin typeface="Arial" panose="020B0604020202020204" pitchFamily="34" charset="0"/>
                <a:ea typeface="Times New Roman" panose="02020603050405020304" pitchFamily="18" charset="0"/>
              </a:rPr>
              <a:t>Шмукувачките филтри</a:t>
            </a:r>
            <a:r>
              <a:rPr lang="mk-MK" sz="2400" dirty="0" smtClean="0">
                <a:effectLst/>
                <a:latin typeface="Arial" panose="020B0604020202020204" pitchFamily="34" charset="0"/>
                <a:ea typeface="Times New Roman" panose="02020603050405020304" pitchFamily="18" charset="0"/>
              </a:rPr>
              <a:t> се поставуваат на </a:t>
            </a:r>
            <a:r>
              <a:rPr lang="mk-MK" sz="2400" dirty="0" err="1" smtClean="0">
                <a:effectLst/>
                <a:latin typeface="Arial" panose="020B0604020202020204" pitchFamily="34" charset="0"/>
                <a:ea typeface="Times New Roman" panose="02020603050405020304" pitchFamily="18" charset="0"/>
              </a:rPr>
              <a:t>шмукувачкиот</a:t>
            </a:r>
            <a:r>
              <a:rPr lang="mk-MK" sz="2400" dirty="0" smtClean="0">
                <a:effectLst/>
                <a:latin typeface="Arial" panose="020B0604020202020204" pitchFamily="34" charset="0"/>
                <a:ea typeface="Times New Roman" panose="02020603050405020304" pitchFamily="18" charset="0"/>
              </a:rPr>
              <a:t> вод на пумпата и обично тоа се груби филтри со сито. Нивната задача е да ја заштитат пумпата од механички нечистотии.</a:t>
            </a:r>
            <a:endParaRPr lang="en-US" sz="2400" dirty="0" smtClean="0">
              <a:effectLst/>
              <a:latin typeface="Times New Roman" panose="02020603050405020304" pitchFamily="18" charset="0"/>
              <a:ea typeface="Times New Roman" panose="02020603050405020304" pitchFamily="18" charset="0"/>
            </a:endParaRPr>
          </a:p>
          <a:p>
            <a:pPr algn="just">
              <a:spcAft>
                <a:spcPts val="0"/>
              </a:spcAft>
            </a:pPr>
            <a:r>
              <a:rPr lang="mk-MK" sz="2400" dirty="0" smtClean="0">
                <a:effectLst/>
                <a:latin typeface="Arial" panose="020B0604020202020204" pitchFamily="34" charset="0"/>
                <a:ea typeface="Times New Roman" panose="02020603050405020304" pitchFamily="18" charset="0"/>
              </a:rPr>
              <a:t>	</a:t>
            </a:r>
            <a:r>
              <a:rPr lang="mk-MK" sz="2400" b="1" dirty="0" err="1" smtClean="0">
                <a:effectLst/>
                <a:latin typeface="Arial" panose="020B0604020202020204" pitchFamily="34" charset="0"/>
                <a:ea typeface="Times New Roman" panose="02020603050405020304" pitchFamily="18" charset="0"/>
              </a:rPr>
              <a:t>Потисните</a:t>
            </a:r>
            <a:r>
              <a:rPr lang="mk-MK" sz="2400" b="1" dirty="0" smtClean="0">
                <a:effectLst/>
                <a:latin typeface="Arial" panose="020B0604020202020204" pitchFamily="34" charset="0"/>
                <a:ea typeface="Times New Roman" panose="02020603050405020304" pitchFamily="18" charset="0"/>
              </a:rPr>
              <a:t> филтри</a:t>
            </a:r>
            <a:r>
              <a:rPr lang="mk-MK" sz="2400" dirty="0" smtClean="0">
                <a:effectLst/>
                <a:latin typeface="Arial" panose="020B0604020202020204" pitchFamily="34" charset="0"/>
                <a:ea typeface="Times New Roman" panose="02020603050405020304" pitchFamily="18" charset="0"/>
              </a:rPr>
              <a:t> се поставуваат на </a:t>
            </a:r>
            <a:r>
              <a:rPr lang="mk-MK" sz="2400" dirty="0" err="1" smtClean="0">
                <a:effectLst/>
                <a:latin typeface="Arial" panose="020B0604020202020204" pitchFamily="34" charset="0"/>
                <a:ea typeface="Times New Roman" panose="02020603050405020304" pitchFamily="18" charset="0"/>
              </a:rPr>
              <a:t>потисниот</a:t>
            </a:r>
            <a:r>
              <a:rPr lang="mk-MK" sz="2400" dirty="0" smtClean="0">
                <a:effectLst/>
                <a:latin typeface="Arial" panose="020B0604020202020204" pitchFamily="34" charset="0"/>
                <a:ea typeface="Times New Roman" panose="02020603050405020304" pitchFamily="18" charset="0"/>
              </a:rPr>
              <a:t> вод на пумпата, а нивното тело се наоѓа под работниот резервоар. Филтрирањето во зоната на висок притисок бара </a:t>
            </a:r>
            <a:r>
              <a:rPr lang="mk-MK" sz="2400" dirty="0" err="1" smtClean="0">
                <a:effectLst/>
                <a:latin typeface="Arial" panose="020B0604020202020204" pitchFamily="34" charset="0"/>
                <a:ea typeface="Times New Roman" panose="02020603050405020304" pitchFamily="18" charset="0"/>
              </a:rPr>
              <a:t>филтрирачки</a:t>
            </a:r>
            <a:r>
              <a:rPr lang="mk-MK" sz="2400" dirty="0" smtClean="0">
                <a:effectLst/>
                <a:latin typeface="Arial" panose="020B0604020202020204" pitchFamily="34" charset="0"/>
                <a:ea typeface="Times New Roman" panose="02020603050405020304" pitchFamily="18" charset="0"/>
              </a:rPr>
              <a:t> елементи доволно отпорни да не се оштетуваат поради високиот притисок и затоа се поскапи. Се користат, главно за заштита на некои чувствителни компоненти кои бараат висок степен на чистотија (на пр. </a:t>
            </a:r>
            <a:r>
              <a:rPr lang="mk-MK" sz="2400" dirty="0" err="1" smtClean="0">
                <a:effectLst/>
                <a:latin typeface="Arial" panose="020B0604020202020204" pitchFamily="34" charset="0"/>
                <a:ea typeface="Times New Roman" panose="02020603050405020304" pitchFamily="18" charset="0"/>
              </a:rPr>
              <a:t>серворазводници</a:t>
            </a:r>
            <a:r>
              <a:rPr lang="mk-MK" sz="2400" dirty="0" smtClean="0">
                <a:effectLst/>
                <a:latin typeface="Arial" panose="020B0604020202020204" pitchFamily="34" charset="0"/>
                <a:ea typeface="Times New Roman" panose="02020603050405020304" pitchFamily="18" charset="0"/>
              </a:rPr>
              <a:t>).</a:t>
            </a:r>
            <a:endParaRPr lang="en-US" sz="2400" dirty="0" smtClean="0">
              <a:effectLst/>
              <a:latin typeface="Times New Roman" panose="02020603050405020304" pitchFamily="18" charset="0"/>
              <a:ea typeface="Times New Roman" panose="02020603050405020304" pitchFamily="18" charset="0"/>
            </a:endParaRPr>
          </a:p>
          <a:p>
            <a:pPr algn="just">
              <a:spcAft>
                <a:spcPts val="0"/>
              </a:spcAft>
            </a:pPr>
            <a:r>
              <a:rPr lang="mk-MK" sz="2400" dirty="0" smtClean="0">
                <a:effectLst/>
                <a:latin typeface="Arial" panose="020B0604020202020204" pitchFamily="34" charset="0"/>
                <a:ea typeface="Times New Roman" panose="02020603050405020304" pitchFamily="18" charset="0"/>
              </a:rPr>
              <a:t>	 </a:t>
            </a:r>
            <a:r>
              <a:rPr lang="mk-MK" sz="2400" b="1" dirty="0" smtClean="0">
                <a:effectLst/>
                <a:latin typeface="Arial" panose="020B0604020202020204" pitchFamily="34" charset="0"/>
                <a:ea typeface="Times New Roman" panose="02020603050405020304" pitchFamily="18" charset="0"/>
              </a:rPr>
              <a:t>Повратните филтри</a:t>
            </a:r>
            <a:r>
              <a:rPr lang="mk-MK" sz="2400" dirty="0" smtClean="0">
                <a:effectLst/>
                <a:latin typeface="Arial" panose="020B0604020202020204" pitchFamily="34" charset="0"/>
                <a:ea typeface="Times New Roman" panose="02020603050405020304" pitchFamily="18" charset="0"/>
              </a:rPr>
              <a:t> најчесто се употребуваат во хидрауличните системи. Филтерот се состои од </a:t>
            </a:r>
            <a:r>
              <a:rPr lang="mk-MK" sz="2400" dirty="0" err="1" smtClean="0">
                <a:effectLst/>
                <a:latin typeface="Arial" panose="020B0604020202020204" pitchFamily="34" charset="0"/>
                <a:ea typeface="Times New Roman" panose="02020603050405020304" pitchFamily="18" charset="0"/>
              </a:rPr>
              <a:t>филтерски</a:t>
            </a:r>
            <a:r>
              <a:rPr lang="mk-MK" sz="2400" dirty="0" smtClean="0">
                <a:effectLst/>
                <a:latin typeface="Arial" panose="020B0604020202020204" pitchFamily="34" charset="0"/>
                <a:ea typeface="Times New Roman" panose="02020603050405020304" pitchFamily="18" charset="0"/>
              </a:rPr>
              <a:t> елементи за грубо и фино филтрирање и </a:t>
            </a:r>
            <a:r>
              <a:rPr lang="mk-MK" sz="2400" dirty="0" err="1" smtClean="0">
                <a:effectLst/>
                <a:latin typeface="Arial" panose="020B0604020202020204" pitchFamily="34" charset="0"/>
                <a:ea typeface="Times New Roman" panose="02020603050405020304" pitchFamily="18" charset="0"/>
              </a:rPr>
              <a:t>преливен</a:t>
            </a:r>
            <a:r>
              <a:rPr lang="mk-MK" sz="2400" dirty="0" smtClean="0">
                <a:effectLst/>
                <a:latin typeface="Arial" panose="020B0604020202020204" pitchFamily="34" charset="0"/>
                <a:ea typeface="Times New Roman" panose="02020603050405020304" pitchFamily="18" charset="0"/>
              </a:rPr>
              <a:t> вентил. </a:t>
            </a:r>
            <a:r>
              <a:rPr lang="mk-MK" sz="2400" dirty="0" err="1" smtClean="0">
                <a:effectLst/>
                <a:latin typeface="Arial" panose="020B0604020202020204" pitchFamily="34" charset="0"/>
                <a:ea typeface="Times New Roman" panose="02020603050405020304" pitchFamily="18" charset="0"/>
              </a:rPr>
              <a:t>Филтерските</a:t>
            </a:r>
            <a:r>
              <a:rPr lang="mk-MK" sz="2400" dirty="0" smtClean="0">
                <a:effectLst/>
                <a:latin typeface="Arial" panose="020B0604020202020204" pitchFamily="34" charset="0"/>
                <a:ea typeface="Times New Roman" panose="02020603050405020304" pitchFamily="18" charset="0"/>
              </a:rPr>
              <a:t> елементи за грубо филтрирање се изработуваат од хартија, специјални ткаенини, синтетички влакна и др.</a:t>
            </a:r>
            <a:endParaRPr lang="en-US" sz="2400" dirty="0" smtClean="0">
              <a:effectLst/>
              <a:latin typeface="Times New Roman" panose="02020603050405020304" pitchFamily="18" charset="0"/>
              <a:ea typeface="Times New Roman" panose="02020603050405020304" pitchFamily="18" charset="0"/>
            </a:endParaRPr>
          </a:p>
          <a:p>
            <a:pPr algn="just">
              <a:spcAft>
                <a:spcPts val="0"/>
              </a:spcAft>
            </a:pPr>
            <a:r>
              <a:rPr lang="mk-MK" sz="2400" dirty="0" smtClean="0">
                <a:effectLst/>
                <a:latin typeface="Arial" panose="020B0604020202020204" pitchFamily="34" charset="0"/>
                <a:ea typeface="Times New Roman" panose="02020603050405020304" pitchFamily="18" charset="0"/>
              </a:rPr>
              <a:t>На сл. 1.52 прикажан е повратен</a:t>
            </a:r>
            <a:r>
              <a:rPr lang="mk-MK" sz="2400" dirty="0" smtClean="0">
                <a:solidFill>
                  <a:srgbClr val="FF0000"/>
                </a:solidFill>
                <a:effectLst/>
                <a:latin typeface="Arial" panose="020B0604020202020204" pitchFamily="34" charset="0"/>
                <a:ea typeface="Times New Roman" panose="02020603050405020304" pitchFamily="18" charset="0"/>
              </a:rPr>
              <a:t> </a:t>
            </a:r>
            <a:r>
              <a:rPr lang="mk-MK" sz="2400" dirty="0" smtClean="0">
                <a:effectLst/>
                <a:latin typeface="Arial" panose="020B0604020202020204" pitchFamily="34" charset="0"/>
                <a:ea typeface="Times New Roman" panose="02020603050405020304" pitchFamily="18" charset="0"/>
              </a:rPr>
              <a:t>филтер</a:t>
            </a:r>
            <a:r>
              <a:rPr lang="mk-MK" sz="2400" dirty="0" smtClean="0">
                <a:solidFill>
                  <a:srgbClr val="FF0000"/>
                </a:solidFill>
                <a:effectLst/>
                <a:latin typeface="Arial" panose="020B0604020202020204" pitchFamily="34" charset="0"/>
                <a:ea typeface="Times New Roman" panose="02020603050405020304" pitchFamily="18" charset="0"/>
              </a:rPr>
              <a:t> </a:t>
            </a:r>
            <a:r>
              <a:rPr lang="mk-MK" sz="2400" dirty="0" smtClean="0">
                <a:effectLst/>
                <a:latin typeface="Arial" panose="020B0604020202020204" pitchFamily="34" charset="0"/>
                <a:ea typeface="Times New Roman" panose="02020603050405020304" pitchFamily="18" charset="0"/>
              </a:rPr>
              <a:t>кој е составен од следните елементи:</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948921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2545" y="406401"/>
            <a:ext cx="11466122" cy="5982180"/>
          </a:xfrm>
          <a:prstGeom prst="rect">
            <a:avLst/>
          </a:prstGeom>
        </p:spPr>
      </p:pic>
    </p:spTree>
    <p:extLst>
      <p:ext uri="{BB962C8B-B14F-4D97-AF65-F5344CB8AC3E}">
        <p14:creationId xmlns:p14="http://schemas.microsoft.com/office/powerpoint/2010/main" val="38465765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1999" y="863600"/>
            <a:ext cx="11091333" cy="3046988"/>
          </a:xfrm>
          <a:prstGeom prst="rect">
            <a:avLst/>
          </a:prstGeom>
        </p:spPr>
        <p:txBody>
          <a:bodyPr wrap="square">
            <a:spAutoFit/>
          </a:bodyPr>
          <a:lstStyle/>
          <a:p>
            <a:pPr indent="457200" algn="just">
              <a:spcAft>
                <a:spcPts val="0"/>
              </a:spcAft>
            </a:pPr>
            <a:r>
              <a:rPr lang="mk-MK" sz="2400" dirty="0" smtClean="0">
                <a:effectLst/>
                <a:latin typeface="Arial" panose="020B0604020202020204" pitchFamily="34" charset="0"/>
                <a:ea typeface="Times New Roman" panose="02020603050405020304" pitchFamily="18" charset="0"/>
              </a:rPr>
              <a:t>Работната течност влегува во телото на филтерот </a:t>
            </a:r>
            <a:r>
              <a:rPr lang="mk-MK" sz="2400" b="1" dirty="0" smtClean="0">
                <a:effectLst/>
                <a:latin typeface="Arial" panose="020B0604020202020204" pitchFamily="34" charset="0"/>
                <a:ea typeface="Times New Roman" panose="02020603050405020304" pitchFamily="18" charset="0"/>
              </a:rPr>
              <a:t>2 </a:t>
            </a:r>
            <a:r>
              <a:rPr lang="mk-MK" sz="2400" dirty="0" smtClean="0">
                <a:effectLst/>
                <a:latin typeface="Arial" panose="020B0604020202020204" pitchFamily="34" charset="0"/>
                <a:ea typeface="Times New Roman" panose="02020603050405020304" pitchFamily="18" charset="0"/>
              </a:rPr>
              <a:t>низ отворот означен со стрелка, го исполнува </a:t>
            </a:r>
            <a:r>
              <a:rPr lang="mk-MK" sz="2400" dirty="0" err="1" smtClean="0">
                <a:effectLst/>
                <a:latin typeface="Arial" panose="020B0604020202020204" pitchFamily="34" charset="0"/>
                <a:ea typeface="Times New Roman" panose="02020603050405020304" pitchFamily="18" charset="0"/>
              </a:rPr>
              <a:t>филтерскиот</a:t>
            </a:r>
            <a:r>
              <a:rPr lang="mk-MK" sz="2400" dirty="0" smtClean="0">
                <a:effectLst/>
                <a:latin typeface="Arial" panose="020B0604020202020204" pitchFamily="34" charset="0"/>
                <a:ea typeface="Times New Roman" panose="02020603050405020304" pitchFamily="18" charset="0"/>
              </a:rPr>
              <a:t> сад </a:t>
            </a:r>
            <a:r>
              <a:rPr lang="mk-MK" sz="2400" b="1" dirty="0" smtClean="0">
                <a:effectLst/>
                <a:latin typeface="Arial" panose="020B0604020202020204" pitchFamily="34" charset="0"/>
                <a:ea typeface="Times New Roman" panose="02020603050405020304" pitchFamily="18" charset="0"/>
              </a:rPr>
              <a:t>4</a:t>
            </a:r>
            <a:r>
              <a:rPr lang="mk-MK" sz="2400" dirty="0" smtClean="0">
                <a:effectLst/>
                <a:latin typeface="Arial" panose="020B0604020202020204" pitchFamily="34" charset="0"/>
                <a:ea typeface="Times New Roman" panose="02020603050405020304" pitchFamily="18" charset="0"/>
              </a:rPr>
              <a:t> и поминува низ </a:t>
            </a:r>
            <a:r>
              <a:rPr lang="mk-MK" sz="2400" dirty="0" err="1" smtClean="0">
                <a:effectLst/>
                <a:latin typeface="Arial" panose="020B0604020202020204" pitchFamily="34" charset="0"/>
                <a:ea typeface="Times New Roman" panose="02020603050405020304" pitchFamily="18" charset="0"/>
              </a:rPr>
              <a:t>филтерскиот</a:t>
            </a:r>
            <a:r>
              <a:rPr lang="mk-MK" sz="2400" dirty="0" smtClean="0">
                <a:effectLst/>
                <a:latin typeface="Arial" panose="020B0604020202020204" pitchFamily="34" charset="0"/>
                <a:ea typeface="Times New Roman" panose="02020603050405020304" pitchFamily="18" charset="0"/>
              </a:rPr>
              <a:t> елемент </a:t>
            </a:r>
            <a:r>
              <a:rPr lang="mk-MK" sz="2400" b="1" dirty="0" smtClean="0">
                <a:effectLst/>
                <a:latin typeface="Arial" panose="020B0604020202020204" pitchFamily="34" charset="0"/>
                <a:ea typeface="Times New Roman" panose="02020603050405020304" pitchFamily="18" charset="0"/>
              </a:rPr>
              <a:t>5</a:t>
            </a:r>
            <a:r>
              <a:rPr lang="mk-MK" sz="2400" dirty="0" smtClean="0">
                <a:effectLst/>
                <a:latin typeface="Arial" panose="020B0604020202020204" pitchFamily="34" charset="0"/>
                <a:ea typeface="Times New Roman" panose="02020603050405020304" pitchFamily="18" charset="0"/>
              </a:rPr>
              <a:t>.  </a:t>
            </a:r>
            <a:r>
              <a:rPr lang="mk-MK" sz="2400" dirty="0" err="1" smtClean="0">
                <a:effectLst/>
                <a:latin typeface="Arial" panose="020B0604020202020204" pitchFamily="34" charset="0"/>
                <a:ea typeface="Times New Roman" panose="02020603050405020304" pitchFamily="18" charset="0"/>
              </a:rPr>
              <a:t>Филтерскиот</a:t>
            </a:r>
            <a:r>
              <a:rPr lang="mk-MK" sz="2400" dirty="0" smtClean="0">
                <a:effectLst/>
                <a:latin typeface="Arial" panose="020B0604020202020204" pitchFamily="34" charset="0"/>
                <a:ea typeface="Times New Roman" panose="02020603050405020304" pitchFamily="18" charset="0"/>
              </a:rPr>
              <a:t> елемент </a:t>
            </a:r>
            <a:r>
              <a:rPr lang="mk-MK" sz="2400" b="1" dirty="0" smtClean="0">
                <a:effectLst/>
                <a:latin typeface="Arial" panose="020B0604020202020204" pitchFamily="34" charset="0"/>
                <a:ea typeface="Times New Roman" panose="02020603050405020304" pitchFamily="18" charset="0"/>
              </a:rPr>
              <a:t>5</a:t>
            </a:r>
            <a:r>
              <a:rPr lang="mk-MK" sz="2400" dirty="0" smtClean="0">
                <a:effectLst/>
                <a:latin typeface="Arial" panose="020B0604020202020204" pitchFamily="34" charset="0"/>
                <a:ea typeface="Times New Roman" panose="02020603050405020304" pitchFamily="18" charset="0"/>
              </a:rPr>
              <a:t> има форма на шуплив валјак и е направен од порозен материјал кој ја задржува нечистотијата. Стрелките го покажуваат текот на струењето на течноста. Пречистената течност излегува од филтерот низ отвор означен со стрелка. Капакот </a:t>
            </a:r>
            <a:r>
              <a:rPr lang="mk-MK" sz="2400" b="1" dirty="0" smtClean="0">
                <a:effectLst/>
                <a:latin typeface="Arial" panose="020B0604020202020204" pitchFamily="34" charset="0"/>
                <a:ea typeface="Times New Roman" panose="02020603050405020304" pitchFamily="18" charset="0"/>
              </a:rPr>
              <a:t>3</a:t>
            </a:r>
            <a:r>
              <a:rPr lang="mk-MK" sz="2400" dirty="0" smtClean="0">
                <a:effectLst/>
                <a:latin typeface="Arial" panose="020B0604020202020204" pitchFamily="34" charset="0"/>
                <a:ea typeface="Times New Roman" panose="02020603050405020304" pitchFamily="18" charset="0"/>
              </a:rPr>
              <a:t> се вади кога филтерот треба да се чисти и кога треба да се замени </a:t>
            </a:r>
            <a:r>
              <a:rPr lang="mk-MK" sz="2400" dirty="0" err="1" smtClean="0">
                <a:effectLst/>
                <a:latin typeface="Arial" panose="020B0604020202020204" pitchFamily="34" charset="0"/>
                <a:ea typeface="Times New Roman" panose="02020603050405020304" pitchFamily="18" charset="0"/>
              </a:rPr>
              <a:t>филтерскиот</a:t>
            </a:r>
            <a:r>
              <a:rPr lang="mk-MK" sz="2400" dirty="0" smtClean="0">
                <a:effectLst/>
                <a:latin typeface="Arial" panose="020B0604020202020204" pitchFamily="34" charset="0"/>
                <a:ea typeface="Times New Roman" panose="02020603050405020304" pitchFamily="18" charset="0"/>
              </a:rPr>
              <a:t> елемент </a:t>
            </a:r>
            <a:r>
              <a:rPr lang="mk-MK" sz="2400" b="1" dirty="0" smtClean="0">
                <a:effectLst/>
                <a:latin typeface="Arial" panose="020B0604020202020204" pitchFamily="34" charset="0"/>
                <a:ea typeface="Times New Roman" panose="02020603050405020304" pitchFamily="18" charset="0"/>
              </a:rPr>
              <a:t>5.</a:t>
            </a:r>
            <a:r>
              <a:rPr lang="mk-MK" sz="2400" dirty="0" smtClean="0">
                <a:effectLst/>
                <a:latin typeface="Arial" panose="020B0604020202020204" pitchFamily="34" charset="0"/>
                <a:ea typeface="Times New Roman" panose="02020603050405020304" pitchFamily="18" charset="0"/>
              </a:rPr>
              <a:t>  </a:t>
            </a:r>
            <a:r>
              <a:rPr lang="mk-MK" sz="2400" dirty="0" err="1" smtClean="0">
                <a:effectLst/>
                <a:latin typeface="Arial" panose="020B0604020202020204" pitchFamily="34" charset="0"/>
                <a:ea typeface="Times New Roman" panose="02020603050405020304" pitchFamily="18" charset="0"/>
              </a:rPr>
              <a:t>Прирабницата</a:t>
            </a:r>
            <a:r>
              <a:rPr lang="mk-MK" sz="2400" dirty="0" smtClean="0">
                <a:effectLst/>
                <a:latin typeface="Arial" panose="020B0604020202020204" pitchFamily="34" charset="0"/>
                <a:ea typeface="Times New Roman" panose="02020603050405020304" pitchFamily="18" charset="0"/>
              </a:rPr>
              <a:t> </a:t>
            </a:r>
            <a:r>
              <a:rPr lang="mk-MK" sz="2400" b="1" dirty="0" smtClean="0">
                <a:effectLst/>
                <a:latin typeface="Arial" panose="020B0604020202020204" pitchFamily="34" charset="0"/>
                <a:ea typeface="Times New Roman" panose="02020603050405020304" pitchFamily="18" charset="0"/>
              </a:rPr>
              <a:t>1 </a:t>
            </a:r>
            <a:r>
              <a:rPr lang="mk-MK" sz="2400" dirty="0" smtClean="0">
                <a:effectLst/>
                <a:latin typeface="Arial" panose="020B0604020202020204" pitchFamily="34" charset="0"/>
                <a:ea typeface="Times New Roman" panose="02020603050405020304" pitchFamily="18" charset="0"/>
              </a:rPr>
              <a:t> служи за прицврстување на филтерот.</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460761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667" y="186267"/>
            <a:ext cx="11565466" cy="5601533"/>
          </a:xfrm>
          <a:prstGeom prst="rect">
            <a:avLst/>
          </a:prstGeom>
        </p:spPr>
        <p:txBody>
          <a:bodyPr wrap="square">
            <a:spAutoFit/>
          </a:bodyPr>
          <a:lstStyle/>
          <a:p>
            <a:pPr algn="just">
              <a:spcAft>
                <a:spcPts val="0"/>
              </a:spcAft>
            </a:pPr>
            <a:r>
              <a:rPr lang="mk-MK" sz="2800" b="1" dirty="0" smtClean="0">
                <a:effectLst/>
                <a:latin typeface="Arial" panose="020B0604020202020204" pitchFamily="34" charset="0"/>
                <a:ea typeface="Times New Roman" panose="02020603050405020304" pitchFamily="18" charset="0"/>
              </a:rPr>
              <a:t>Методи на филтрација</a:t>
            </a:r>
            <a:endParaRPr lang="en-US" sz="2800" dirty="0" smtClean="0">
              <a:effectLst/>
              <a:latin typeface="Times New Roman" panose="02020603050405020304" pitchFamily="18" charset="0"/>
              <a:ea typeface="Times New Roman" panose="02020603050405020304" pitchFamily="18" charset="0"/>
            </a:endParaRPr>
          </a:p>
          <a:p>
            <a:pPr algn="just">
              <a:spcAft>
                <a:spcPts val="0"/>
              </a:spcAft>
            </a:pPr>
            <a:r>
              <a:rPr lang="mk-MK" b="1" dirty="0" smtClean="0">
                <a:effectLst/>
                <a:latin typeface="Arial" panose="020B0604020202020204" pitchFamily="34" charset="0"/>
                <a:ea typeface="Times New Roman" panose="02020603050405020304" pitchFamily="18" charset="0"/>
              </a:rPr>
              <a:t> </a:t>
            </a:r>
            <a:endParaRPr lang="en-US" dirty="0" smtClean="0">
              <a:effectLst/>
              <a:latin typeface="Times New Roman" panose="02020603050405020304" pitchFamily="18" charset="0"/>
              <a:ea typeface="Times New Roman" panose="02020603050405020304" pitchFamily="18" charset="0"/>
            </a:endParaRPr>
          </a:p>
          <a:p>
            <a:pPr algn="just">
              <a:spcAft>
                <a:spcPts val="0"/>
              </a:spcAft>
            </a:pPr>
            <a:r>
              <a:rPr lang="mk-MK" dirty="0" smtClean="0">
                <a:effectLst/>
                <a:latin typeface="Arial" panose="020B0604020202020204" pitchFamily="34" charset="0"/>
                <a:ea typeface="Times New Roman" panose="02020603050405020304" pitchFamily="18" charset="0"/>
              </a:rPr>
              <a:t>	</a:t>
            </a:r>
            <a:r>
              <a:rPr lang="mk-MK" sz="2400" dirty="0" smtClean="0">
                <a:effectLst/>
                <a:latin typeface="Arial" panose="020B0604020202020204" pitchFamily="34" charset="0"/>
                <a:ea typeface="Times New Roman" panose="02020603050405020304" pitchFamily="18" charset="0"/>
              </a:rPr>
              <a:t>За издвојување на тврдите честици на нечистотијата од работната течност се користат механички и енергетски методи. </a:t>
            </a:r>
            <a:endParaRPr lang="en-US" sz="2400" dirty="0" smtClean="0">
              <a:effectLst/>
              <a:latin typeface="Times New Roman" panose="02020603050405020304" pitchFamily="18" charset="0"/>
              <a:ea typeface="Times New Roman" panose="02020603050405020304" pitchFamily="18" charset="0"/>
            </a:endParaRPr>
          </a:p>
          <a:p>
            <a:pPr algn="just">
              <a:spcAft>
                <a:spcPts val="0"/>
              </a:spcAft>
            </a:pPr>
            <a:r>
              <a:rPr lang="mk-MK" sz="2400" dirty="0" smtClean="0">
                <a:effectLst/>
                <a:latin typeface="Arial" panose="020B0604020202020204" pitchFamily="34" charset="0"/>
                <a:ea typeface="Times New Roman" panose="02020603050405020304" pitchFamily="18" charset="0"/>
              </a:rPr>
              <a:t>	Со </a:t>
            </a:r>
            <a:r>
              <a:rPr lang="mk-MK" sz="2400" b="1" dirty="0" smtClean="0">
                <a:effectLst/>
                <a:latin typeface="Arial" panose="020B0604020202020204" pitchFamily="34" charset="0"/>
                <a:ea typeface="Times New Roman" panose="02020603050405020304" pitchFamily="18" charset="0"/>
              </a:rPr>
              <a:t>механичките методи</a:t>
            </a:r>
            <a:r>
              <a:rPr lang="mk-MK" sz="2400" dirty="0" smtClean="0">
                <a:effectLst/>
                <a:latin typeface="Arial" panose="020B0604020202020204" pitchFamily="34" charset="0"/>
                <a:ea typeface="Times New Roman" panose="02020603050405020304" pitchFamily="18" charset="0"/>
              </a:rPr>
              <a:t> пречистувањето се остварува со примена на разни порозни </a:t>
            </a:r>
            <a:r>
              <a:rPr lang="mk-MK" sz="2400" dirty="0" err="1" smtClean="0">
                <a:effectLst/>
                <a:latin typeface="Arial" panose="020B0604020202020204" pitchFamily="34" charset="0"/>
                <a:ea typeface="Times New Roman" panose="02020603050405020304" pitchFamily="18" charset="0"/>
              </a:rPr>
              <a:t>филтерски</a:t>
            </a:r>
            <a:r>
              <a:rPr lang="mk-MK" sz="2400" dirty="0" smtClean="0">
                <a:effectLst/>
                <a:latin typeface="Arial" panose="020B0604020202020204" pitchFamily="34" charset="0"/>
                <a:ea typeface="Times New Roman" panose="02020603050405020304" pitchFamily="18" charset="0"/>
              </a:rPr>
              <a:t> елементи, а кај енергетските методи се користат енергетски полиња – магнетно, електрично, гравитационо, центрифугално и сл.</a:t>
            </a:r>
            <a:endParaRPr lang="en-US" sz="2400" dirty="0" smtClean="0">
              <a:effectLst/>
              <a:latin typeface="Times New Roman" panose="02020603050405020304" pitchFamily="18" charset="0"/>
              <a:ea typeface="Times New Roman" panose="02020603050405020304" pitchFamily="18" charset="0"/>
            </a:endParaRPr>
          </a:p>
          <a:p>
            <a:pPr algn="just">
              <a:spcAft>
                <a:spcPts val="0"/>
              </a:spcAft>
            </a:pPr>
            <a:r>
              <a:rPr lang="mk-MK" sz="2400" dirty="0" smtClean="0">
                <a:effectLst/>
                <a:latin typeface="Arial" panose="020B0604020202020204" pitchFamily="34" charset="0"/>
                <a:ea typeface="Times New Roman" panose="02020603050405020304" pitchFamily="18" charset="0"/>
              </a:rPr>
              <a:t>	Филтрите кои користат </a:t>
            </a:r>
            <a:r>
              <a:rPr lang="mk-MK" sz="2400" b="1" dirty="0" smtClean="0">
                <a:effectLst/>
                <a:latin typeface="Arial" panose="020B0604020202020204" pitchFamily="34" charset="0"/>
                <a:ea typeface="Times New Roman" panose="02020603050405020304" pitchFamily="18" charset="0"/>
              </a:rPr>
              <a:t>енергетски полиња</a:t>
            </a:r>
            <a:r>
              <a:rPr lang="mk-MK" sz="2400" dirty="0" smtClean="0">
                <a:effectLst/>
                <a:latin typeface="Arial" panose="020B0604020202020204" pitchFamily="34" charset="0"/>
                <a:ea typeface="Times New Roman" panose="02020603050405020304" pitchFamily="18" charset="0"/>
              </a:rPr>
              <a:t> имаат релативно мали загуби, со нив се постигнува висока финост на филтрација со мал отпор и дозволуваат работа при високи температури.</a:t>
            </a:r>
            <a:endParaRPr lang="en-US" sz="2400" dirty="0" smtClean="0">
              <a:effectLst/>
              <a:latin typeface="Times New Roman" panose="02020603050405020304" pitchFamily="18" charset="0"/>
              <a:ea typeface="Times New Roman" panose="02020603050405020304" pitchFamily="18" charset="0"/>
            </a:endParaRPr>
          </a:p>
          <a:p>
            <a:pPr algn="just">
              <a:spcAft>
                <a:spcPts val="0"/>
              </a:spcAft>
            </a:pPr>
            <a:r>
              <a:rPr lang="mk-MK" sz="2400" dirty="0" smtClean="0">
                <a:effectLst/>
                <a:latin typeface="Arial" panose="020B0604020202020204" pitchFamily="34" charset="0"/>
                <a:ea typeface="Times New Roman" panose="02020603050405020304" pitchFamily="18" charset="0"/>
              </a:rPr>
              <a:t>	Во машинската практика, првенствено се користат филтри со порозни </a:t>
            </a:r>
            <a:r>
              <a:rPr lang="mk-MK" sz="2400" dirty="0" err="1" smtClean="0">
                <a:effectLst/>
                <a:latin typeface="Arial" panose="020B0604020202020204" pitchFamily="34" charset="0"/>
                <a:ea typeface="Times New Roman" panose="02020603050405020304" pitchFamily="18" charset="0"/>
              </a:rPr>
              <a:t>филтерски</a:t>
            </a:r>
            <a:r>
              <a:rPr lang="mk-MK" sz="2400" dirty="0" smtClean="0">
                <a:effectLst/>
                <a:latin typeface="Arial" panose="020B0604020202020204" pitchFamily="34" charset="0"/>
                <a:ea typeface="Times New Roman" panose="02020603050405020304" pitchFamily="18" charset="0"/>
              </a:rPr>
              <a:t> елементи. Како дополнителни елементи, во некои случаи се користат и магнетни филтри со кои при филтрирањето се издвојуваат металните честички. Во многу машини се користат и уреди за центрифугално пречистување.</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533157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867" y="118534"/>
            <a:ext cx="11751733" cy="5878532"/>
          </a:xfrm>
          <a:prstGeom prst="rect">
            <a:avLst/>
          </a:prstGeom>
        </p:spPr>
        <p:txBody>
          <a:bodyPr wrap="square">
            <a:spAutoFit/>
          </a:bodyPr>
          <a:lstStyle/>
          <a:p>
            <a:pPr algn="just">
              <a:spcAft>
                <a:spcPts val="0"/>
              </a:spcAft>
            </a:pPr>
            <a:r>
              <a:rPr lang="mk-MK" sz="2800" b="1" dirty="0" smtClean="0">
                <a:effectLst/>
                <a:latin typeface="Arial" panose="020B0604020202020204" pitchFamily="34" charset="0"/>
                <a:ea typeface="Times New Roman" panose="02020603050405020304" pitchFamily="18" charset="0"/>
              </a:rPr>
              <a:t>Типови порозни филтри и </a:t>
            </a:r>
            <a:r>
              <a:rPr lang="mk-MK" sz="2800" b="1" dirty="0" err="1" smtClean="0">
                <a:effectLst/>
                <a:latin typeface="Arial" panose="020B0604020202020204" pitchFamily="34" charset="0"/>
                <a:ea typeface="Times New Roman" panose="02020603050405020304" pitchFamily="18" charset="0"/>
              </a:rPr>
              <a:t>филтрациони</a:t>
            </a:r>
            <a:r>
              <a:rPr lang="mk-MK" sz="2800" b="1" dirty="0" smtClean="0">
                <a:effectLst/>
                <a:latin typeface="Arial" panose="020B0604020202020204" pitchFamily="34" charset="0"/>
                <a:ea typeface="Times New Roman" panose="02020603050405020304" pitchFamily="18" charset="0"/>
              </a:rPr>
              <a:t> материјали</a:t>
            </a:r>
            <a:endParaRPr lang="en-US" sz="2800" dirty="0" smtClean="0">
              <a:effectLst/>
              <a:latin typeface="Times New Roman" panose="02020603050405020304" pitchFamily="18" charset="0"/>
              <a:ea typeface="Times New Roman" panose="02020603050405020304" pitchFamily="18" charset="0"/>
            </a:endParaRPr>
          </a:p>
          <a:p>
            <a:pPr algn="just">
              <a:spcAft>
                <a:spcPts val="0"/>
              </a:spcAft>
            </a:pPr>
            <a:r>
              <a:rPr lang="mk-MK" b="1" dirty="0" smtClean="0">
                <a:effectLst/>
                <a:latin typeface="Arial" panose="020B0604020202020204" pitchFamily="34" charset="0"/>
                <a:ea typeface="Times New Roman" panose="02020603050405020304" pitchFamily="18" charset="0"/>
              </a:rPr>
              <a:t> </a:t>
            </a:r>
            <a:endParaRPr lang="en-US"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Според обликот на </a:t>
            </a:r>
            <a:r>
              <a:rPr lang="mk-MK" sz="2400" dirty="0" err="1" smtClean="0">
                <a:effectLst/>
                <a:latin typeface="Arial" panose="020B0604020202020204" pitchFamily="34" charset="0"/>
                <a:ea typeface="Times New Roman" panose="02020603050405020304" pitchFamily="18" charset="0"/>
              </a:rPr>
              <a:t>филтрационите</a:t>
            </a:r>
            <a:r>
              <a:rPr lang="mk-MK" sz="2400" dirty="0" smtClean="0">
                <a:effectLst/>
                <a:latin typeface="Arial" panose="020B0604020202020204" pitchFamily="34" charset="0"/>
                <a:ea typeface="Times New Roman" panose="02020603050405020304" pitchFamily="18" charset="0"/>
              </a:rPr>
              <a:t> материјали, филтрите можат да се поделат во две основни групи:</a:t>
            </a:r>
            <a:endParaRPr lang="en-US" sz="2400" dirty="0" smtClean="0">
              <a:effectLst/>
              <a:latin typeface="Times New Roman" panose="02020603050405020304" pitchFamily="18" charset="0"/>
              <a:ea typeface="Times New Roman" panose="02020603050405020304" pitchFamily="18" charset="0"/>
            </a:endParaRPr>
          </a:p>
          <a:p>
            <a:pPr algn="just">
              <a:spcAft>
                <a:spcPts val="0"/>
              </a:spcAft>
            </a:pPr>
            <a:r>
              <a:rPr lang="mk-MK" sz="2400" dirty="0" smtClean="0">
                <a:effectLst/>
                <a:latin typeface="Arial" panose="020B0604020202020204" pitchFamily="34" charset="0"/>
                <a:ea typeface="Times New Roman" panose="02020603050405020304" pitchFamily="18" charset="0"/>
              </a:rPr>
              <a:t>	- филтри кај кои честичките од нечистотија се задржуваат на </a:t>
            </a:r>
            <a:r>
              <a:rPr lang="mk-MK" sz="2400" dirty="0" err="1" smtClean="0">
                <a:effectLst/>
                <a:latin typeface="Arial" panose="020B0604020202020204" pitchFamily="34" charset="0"/>
                <a:ea typeface="Times New Roman" panose="02020603050405020304" pitchFamily="18" charset="0"/>
              </a:rPr>
              <a:t>поправината</a:t>
            </a:r>
            <a:r>
              <a:rPr lang="mk-MK" sz="2400" dirty="0" smtClean="0">
                <a:effectLst/>
                <a:latin typeface="Arial" panose="020B0604020202020204" pitchFamily="34" charset="0"/>
                <a:ea typeface="Times New Roman" panose="02020603050405020304" pitchFamily="18" charset="0"/>
              </a:rPr>
              <a:t> на </a:t>
            </a:r>
            <a:r>
              <a:rPr lang="mk-MK" sz="2400" dirty="0" err="1" smtClean="0">
                <a:effectLst/>
                <a:latin typeface="Arial" panose="020B0604020202020204" pitchFamily="34" charset="0"/>
                <a:ea typeface="Times New Roman" panose="02020603050405020304" pitchFamily="18" charset="0"/>
              </a:rPr>
              <a:t>филтрациониот</a:t>
            </a:r>
            <a:r>
              <a:rPr lang="mk-MK" sz="2400" dirty="0" smtClean="0">
                <a:effectLst/>
                <a:latin typeface="Arial" panose="020B0604020202020204" pitchFamily="34" charset="0"/>
                <a:ea typeface="Times New Roman" panose="02020603050405020304" pitchFamily="18" charset="0"/>
              </a:rPr>
              <a:t> материјал;</a:t>
            </a:r>
            <a:endParaRPr lang="en-US" sz="2400" dirty="0" smtClean="0">
              <a:effectLst/>
              <a:latin typeface="Times New Roman" panose="02020603050405020304" pitchFamily="18" charset="0"/>
              <a:ea typeface="Times New Roman" panose="02020603050405020304" pitchFamily="18" charset="0"/>
            </a:endParaRPr>
          </a:p>
          <a:p>
            <a:pPr algn="just">
              <a:spcAft>
                <a:spcPts val="0"/>
              </a:spcAft>
            </a:pPr>
            <a:r>
              <a:rPr lang="mk-MK" sz="2400" dirty="0" smtClean="0">
                <a:effectLst/>
                <a:latin typeface="Arial" panose="020B0604020202020204" pitchFamily="34" charset="0"/>
                <a:ea typeface="Times New Roman" panose="02020603050405020304" pitchFamily="18" charset="0"/>
              </a:rPr>
              <a:t>	- филтри кај кои честичките од нечистотија се задржуваат во порите на материјалот кои се наоѓаат на поголема или помала длабочина од </a:t>
            </a:r>
            <a:r>
              <a:rPr lang="mk-MK" sz="2400" dirty="0" err="1" smtClean="0">
                <a:effectLst/>
                <a:latin typeface="Arial" panose="020B0604020202020204" pitchFamily="34" charset="0"/>
                <a:ea typeface="Times New Roman" panose="02020603050405020304" pitchFamily="18" charset="0"/>
              </a:rPr>
              <a:t>поправината</a:t>
            </a:r>
            <a:r>
              <a:rPr lang="mk-MK" sz="2400" dirty="0" smtClean="0">
                <a:effectLst/>
                <a:latin typeface="Arial" panose="020B0604020202020204" pitchFamily="34" charset="0"/>
                <a:ea typeface="Times New Roman" panose="02020603050405020304" pitchFamily="18" charset="0"/>
              </a:rPr>
              <a:t>.</a:t>
            </a:r>
            <a:endParaRPr lang="en-US" sz="2400" dirty="0" smtClean="0">
              <a:effectLst/>
              <a:latin typeface="Times New Roman" panose="02020603050405020304" pitchFamily="18" charset="0"/>
              <a:ea typeface="Times New Roman" panose="02020603050405020304" pitchFamily="18" charset="0"/>
            </a:endParaRPr>
          </a:p>
          <a:p>
            <a:pPr algn="just">
              <a:spcAft>
                <a:spcPts val="0"/>
              </a:spcAft>
            </a:pPr>
            <a:r>
              <a:rPr lang="mk-MK" sz="2400" dirty="0" smtClean="0">
                <a:effectLst/>
                <a:latin typeface="Arial" panose="020B0604020202020204" pitchFamily="34" charset="0"/>
                <a:ea typeface="Times New Roman" panose="02020603050405020304" pitchFamily="18" charset="0"/>
              </a:rPr>
              <a:t>	Филтрите од првата група се викаат </a:t>
            </a:r>
            <a:r>
              <a:rPr lang="mk-MK" sz="2400" b="1" dirty="0" smtClean="0">
                <a:effectLst/>
                <a:latin typeface="Arial" panose="020B0604020202020204" pitchFamily="34" charset="0"/>
                <a:ea typeface="Times New Roman" panose="02020603050405020304" pitchFamily="18" charset="0"/>
              </a:rPr>
              <a:t>површински</a:t>
            </a:r>
            <a:r>
              <a:rPr lang="mk-MK" sz="2400" dirty="0" smtClean="0">
                <a:effectLst/>
                <a:latin typeface="Arial" panose="020B0604020202020204" pitchFamily="34" charset="0"/>
                <a:ea typeface="Times New Roman" panose="02020603050405020304" pitchFamily="18" charset="0"/>
              </a:rPr>
              <a:t>, а од втората група се викаат </a:t>
            </a:r>
            <a:r>
              <a:rPr lang="mk-MK" sz="2400" b="1" dirty="0" err="1" smtClean="0">
                <a:effectLst/>
                <a:latin typeface="Arial" panose="020B0604020202020204" pitchFamily="34" charset="0"/>
                <a:ea typeface="Times New Roman" panose="02020603050405020304" pitchFamily="18" charset="0"/>
              </a:rPr>
              <a:t>длабочински</a:t>
            </a:r>
            <a:r>
              <a:rPr lang="mk-MK" sz="2400" dirty="0" smtClean="0">
                <a:effectLst/>
                <a:latin typeface="Arial" panose="020B0604020202020204" pitchFamily="34" charset="0"/>
                <a:ea typeface="Times New Roman" panose="02020603050405020304" pitchFamily="18" charset="0"/>
              </a:rPr>
              <a:t>.</a:t>
            </a:r>
            <a:endParaRPr lang="en-US" sz="2400" dirty="0" smtClean="0">
              <a:effectLst/>
              <a:latin typeface="Times New Roman" panose="02020603050405020304" pitchFamily="18" charset="0"/>
              <a:ea typeface="Times New Roman" panose="02020603050405020304" pitchFamily="18" charset="0"/>
            </a:endParaRPr>
          </a:p>
          <a:p>
            <a:pPr algn="just">
              <a:spcAft>
                <a:spcPts val="0"/>
              </a:spcAft>
            </a:pPr>
            <a:r>
              <a:rPr lang="mk-MK" sz="2400" dirty="0" smtClean="0">
                <a:effectLst/>
                <a:latin typeface="Arial" panose="020B0604020202020204" pitchFamily="34" charset="0"/>
                <a:ea typeface="Times New Roman" panose="02020603050405020304" pitchFamily="18" charset="0"/>
              </a:rPr>
              <a:t>	За </a:t>
            </a:r>
            <a:r>
              <a:rPr lang="mk-MK" sz="2400" dirty="0" err="1" smtClean="0">
                <a:effectLst/>
                <a:latin typeface="Arial" panose="020B0604020202020204" pitchFamily="34" charset="0"/>
                <a:ea typeface="Times New Roman" panose="02020603050405020304" pitchFamily="18" charset="0"/>
              </a:rPr>
              <a:t>филтерските</a:t>
            </a:r>
            <a:r>
              <a:rPr lang="mk-MK" sz="2400" dirty="0" smtClean="0">
                <a:effectLst/>
                <a:latin typeface="Arial" panose="020B0604020202020204" pitchFamily="34" charset="0"/>
                <a:ea typeface="Times New Roman" panose="02020603050405020304" pitchFamily="18" charset="0"/>
              </a:rPr>
              <a:t> елементи како материјали се користат најразлични метали во форма на сита, пакети од тенки метални плочи и елементи од порозни материјали, како и разни ткаенини. Во филтрите за фино пречистување најмногу се користи </a:t>
            </a:r>
            <a:r>
              <a:rPr lang="mk-MK" sz="2400" dirty="0" err="1" smtClean="0">
                <a:effectLst/>
                <a:latin typeface="Arial" panose="020B0604020202020204" pitchFamily="34" charset="0"/>
                <a:ea typeface="Times New Roman" panose="02020603050405020304" pitchFamily="18" charset="0"/>
              </a:rPr>
              <a:t>филтерска</a:t>
            </a:r>
            <a:r>
              <a:rPr lang="mk-MK" sz="2400" dirty="0" smtClean="0">
                <a:effectLst/>
                <a:latin typeface="Arial" panose="020B0604020202020204" pitchFamily="34" charset="0"/>
                <a:ea typeface="Times New Roman" panose="02020603050405020304" pitchFamily="18" charset="0"/>
              </a:rPr>
              <a:t> хартија и </a:t>
            </a:r>
            <a:r>
              <a:rPr lang="mk-MK" sz="2400" dirty="0" err="1" smtClean="0">
                <a:effectLst/>
                <a:latin typeface="Arial" panose="020B0604020202020204" pitchFamily="34" charset="0"/>
                <a:ea typeface="Times New Roman" panose="02020603050405020304" pitchFamily="18" charset="0"/>
              </a:rPr>
              <a:t>филтрирачка</a:t>
            </a:r>
            <a:r>
              <a:rPr lang="mk-MK" sz="2400" dirty="0" smtClean="0">
                <a:effectLst/>
                <a:latin typeface="Arial" panose="020B0604020202020204" pitchFamily="34" charset="0"/>
                <a:ea typeface="Times New Roman" panose="02020603050405020304" pitchFamily="18" charset="0"/>
              </a:rPr>
              <a:t> ткаенина (свила, батист, најлон и сл.).</a:t>
            </a:r>
            <a:endParaRPr lang="en-US" sz="2400" dirty="0" smtClean="0">
              <a:effectLst/>
              <a:latin typeface="Times New Roman" panose="02020603050405020304" pitchFamily="18" charset="0"/>
              <a:ea typeface="Times New Roman" panose="02020603050405020304" pitchFamily="18" charset="0"/>
            </a:endParaRPr>
          </a:p>
          <a:p>
            <a:pPr algn="just">
              <a:spcAft>
                <a:spcPts val="0"/>
              </a:spcAft>
            </a:pPr>
            <a:r>
              <a:rPr lang="mk-MK" dirty="0" smtClean="0">
                <a:effectLst/>
                <a:latin typeface="Arial" panose="020B0604020202020204" pitchFamily="34"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103519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199" y="372533"/>
            <a:ext cx="11345333" cy="4647426"/>
          </a:xfrm>
          <a:prstGeom prst="rect">
            <a:avLst/>
          </a:prstGeom>
        </p:spPr>
        <p:txBody>
          <a:bodyPr wrap="square">
            <a:spAutoFit/>
          </a:bodyPr>
          <a:lstStyle/>
          <a:p>
            <a:pPr>
              <a:spcAft>
                <a:spcPts val="0"/>
              </a:spcAft>
            </a:pPr>
            <a:r>
              <a:rPr lang="mk-MK" sz="2800" b="1" dirty="0" smtClean="0">
                <a:effectLst/>
                <a:latin typeface="Arial" panose="020B0604020202020204" pitchFamily="34" charset="0"/>
                <a:ea typeface="Times New Roman" panose="02020603050405020304" pitchFamily="18" charset="0"/>
              </a:rPr>
              <a:t>Начини на филтрација</a:t>
            </a:r>
            <a:endParaRPr lang="en-US" sz="2800" dirty="0" smtClean="0">
              <a:effectLst/>
              <a:latin typeface="Times New Roman" panose="02020603050405020304" pitchFamily="18" charset="0"/>
              <a:ea typeface="Times New Roman" panose="02020603050405020304" pitchFamily="18" charset="0"/>
            </a:endParaRPr>
          </a:p>
          <a:p>
            <a:pPr>
              <a:spcAft>
                <a:spcPts val="0"/>
              </a:spcAft>
            </a:pPr>
            <a:r>
              <a:rPr lang="mk-MK" sz="2800" b="1" dirty="0" smtClean="0">
                <a:effectLst/>
                <a:latin typeface="Arial" panose="020B0604020202020204" pitchFamily="34" charset="0"/>
                <a:ea typeface="Times New Roman" panose="02020603050405020304" pitchFamily="18" charset="0"/>
              </a:rPr>
              <a:t> </a:t>
            </a:r>
            <a:endParaRPr lang="en-US" sz="2800" dirty="0" smtClean="0">
              <a:effectLst/>
              <a:latin typeface="Times New Roman" panose="02020603050405020304" pitchFamily="18" charset="0"/>
              <a:ea typeface="Times New Roman" panose="02020603050405020304" pitchFamily="18" charset="0"/>
            </a:endParaRPr>
          </a:p>
          <a:p>
            <a:pPr>
              <a:spcAft>
                <a:spcPts val="0"/>
              </a:spcAft>
            </a:pPr>
            <a:r>
              <a:rPr lang="mk-MK" dirty="0" smtClean="0">
                <a:effectLst/>
                <a:latin typeface="Arial" panose="020B0604020202020204" pitchFamily="34" charset="0"/>
                <a:ea typeface="Times New Roman" panose="02020603050405020304" pitchFamily="18" charset="0"/>
              </a:rPr>
              <a:t>	</a:t>
            </a:r>
            <a:r>
              <a:rPr lang="mk-MK" sz="2400" dirty="0" smtClean="0">
                <a:effectLst/>
                <a:latin typeface="Arial" panose="020B0604020202020204" pitchFamily="34" charset="0"/>
                <a:ea typeface="Times New Roman" panose="02020603050405020304" pitchFamily="18" charset="0"/>
              </a:rPr>
              <a:t>Се користат два начини на филтрација:</a:t>
            </a:r>
            <a:endParaRPr lang="en-US" sz="2400" dirty="0" smtClean="0">
              <a:effectLst/>
              <a:latin typeface="Times New Roman" panose="02020603050405020304" pitchFamily="18" charset="0"/>
              <a:ea typeface="Times New Roman" panose="02020603050405020304" pitchFamily="18" charset="0"/>
            </a:endParaRPr>
          </a:p>
          <a:p>
            <a:pPr>
              <a:spcAft>
                <a:spcPts val="0"/>
              </a:spcAft>
            </a:pPr>
            <a:r>
              <a:rPr lang="mk-MK" sz="2400" dirty="0" smtClean="0">
                <a:effectLst/>
                <a:latin typeface="Arial" panose="020B0604020202020204" pitchFamily="34" charset="0"/>
                <a:ea typeface="Times New Roman" panose="02020603050405020304" pitchFamily="18" charset="0"/>
              </a:rPr>
              <a:t>	- филтрација на целата течна струја</a:t>
            </a:r>
            <a:endParaRPr lang="en-US" sz="2400" dirty="0" smtClean="0">
              <a:effectLst/>
              <a:latin typeface="Times New Roman" panose="02020603050405020304" pitchFamily="18" charset="0"/>
              <a:ea typeface="Times New Roman" panose="02020603050405020304" pitchFamily="18" charset="0"/>
            </a:endParaRPr>
          </a:p>
          <a:p>
            <a:pPr>
              <a:spcAft>
                <a:spcPts val="0"/>
              </a:spcAft>
            </a:pPr>
            <a:r>
              <a:rPr lang="mk-MK" sz="2400" dirty="0" smtClean="0">
                <a:effectLst/>
                <a:latin typeface="Arial" panose="020B0604020202020204" pitchFamily="34" charset="0"/>
                <a:ea typeface="Times New Roman" panose="02020603050405020304" pitchFamily="18" charset="0"/>
              </a:rPr>
              <a:t>	- филтрација на дел од течната струја.</a:t>
            </a:r>
            <a:endParaRPr lang="en-US" sz="2400" dirty="0" smtClean="0">
              <a:effectLst/>
              <a:latin typeface="Times New Roman" panose="02020603050405020304" pitchFamily="18" charset="0"/>
              <a:ea typeface="Times New Roman" panose="02020603050405020304" pitchFamily="18" charset="0"/>
            </a:endParaRPr>
          </a:p>
          <a:p>
            <a:pPr algn="just">
              <a:spcAft>
                <a:spcPts val="0"/>
              </a:spcAft>
            </a:pPr>
            <a:r>
              <a:rPr lang="mk-MK" sz="2400" dirty="0" smtClean="0">
                <a:effectLst/>
                <a:latin typeface="Arial" panose="020B0604020202020204" pitchFamily="34" charset="0"/>
                <a:ea typeface="Times New Roman" panose="02020603050405020304" pitchFamily="18" charset="0"/>
              </a:rPr>
              <a:t>	Првиот начин се вика </a:t>
            </a:r>
            <a:r>
              <a:rPr lang="mk-MK" sz="2400" b="1" dirty="0" smtClean="0">
                <a:effectLst/>
                <a:latin typeface="Arial" panose="020B0604020202020204" pitchFamily="34" charset="0"/>
                <a:ea typeface="Times New Roman" panose="02020603050405020304" pitchFamily="18" charset="0"/>
              </a:rPr>
              <a:t>редно</a:t>
            </a:r>
            <a:r>
              <a:rPr lang="mk-MK" sz="2400" dirty="0" smtClean="0">
                <a:effectLst/>
                <a:latin typeface="Arial" panose="020B0604020202020204" pitchFamily="34" charset="0"/>
                <a:ea typeface="Times New Roman" panose="02020603050405020304" pitchFamily="18" charset="0"/>
              </a:rPr>
              <a:t>, а вториот начин се вика </a:t>
            </a:r>
            <a:r>
              <a:rPr lang="mk-MK" sz="2400" b="1" dirty="0" smtClean="0">
                <a:effectLst/>
                <a:latin typeface="Arial" panose="020B0604020202020204" pitchFamily="34" charset="0"/>
                <a:ea typeface="Times New Roman" panose="02020603050405020304" pitchFamily="18" charset="0"/>
              </a:rPr>
              <a:t>паралелно</a:t>
            </a:r>
            <a:r>
              <a:rPr lang="mk-MK" sz="2400" dirty="0" smtClean="0">
                <a:effectLst/>
                <a:latin typeface="Arial" panose="020B0604020202020204" pitchFamily="34" charset="0"/>
                <a:ea typeface="Times New Roman" panose="02020603050405020304" pitchFamily="18" charset="0"/>
              </a:rPr>
              <a:t> вклучување на филтерот во системот.</a:t>
            </a:r>
            <a:endParaRPr lang="en-US" sz="2400" dirty="0" smtClean="0">
              <a:effectLst/>
              <a:latin typeface="Times New Roman" panose="02020603050405020304" pitchFamily="18" charset="0"/>
              <a:ea typeface="Times New Roman" panose="02020603050405020304" pitchFamily="18" charset="0"/>
            </a:endParaRPr>
          </a:p>
          <a:p>
            <a:pPr algn="just">
              <a:spcAft>
                <a:spcPts val="0"/>
              </a:spcAft>
            </a:pPr>
            <a:r>
              <a:rPr lang="mk-MK" sz="2400" dirty="0" smtClean="0">
                <a:effectLst/>
                <a:latin typeface="Arial" panose="020B0604020202020204" pitchFamily="34" charset="0"/>
                <a:ea typeface="Times New Roman" panose="02020603050405020304" pitchFamily="18" charset="0"/>
              </a:rPr>
              <a:t>	Шемата на редното вклучување на филтерот обезбедува филтрација на целокупното количество на работна течност во системот. </a:t>
            </a:r>
            <a:endParaRPr lang="en-US" sz="2400" dirty="0" smtClean="0">
              <a:effectLst/>
              <a:latin typeface="Times New Roman" panose="02020603050405020304" pitchFamily="18" charset="0"/>
              <a:ea typeface="Times New Roman" panose="02020603050405020304" pitchFamily="18" charset="0"/>
            </a:endParaRPr>
          </a:p>
          <a:p>
            <a:pPr algn="just">
              <a:spcAft>
                <a:spcPts val="0"/>
              </a:spcAft>
            </a:pPr>
            <a:r>
              <a:rPr lang="mk-MK" sz="2400" dirty="0" smtClean="0">
                <a:effectLst/>
                <a:latin typeface="Arial" panose="020B0604020202020204" pitchFamily="34" charset="0"/>
                <a:ea typeface="Times New Roman" panose="02020603050405020304" pitchFamily="18" charset="0"/>
              </a:rPr>
              <a:t>	Филтрацијата на дел од течната струја, најчесто се користи таму каде што не е потребно големо пречистување на работната течност која влегува во определени </a:t>
            </a:r>
            <a:r>
              <a:rPr lang="mk-MK" sz="2400" dirty="0" err="1" smtClean="0">
                <a:effectLst/>
                <a:latin typeface="Arial" panose="020B0604020202020204" pitchFamily="34" charset="0"/>
                <a:ea typeface="Times New Roman" panose="02020603050405020304" pitchFamily="18" charset="0"/>
              </a:rPr>
              <a:t>хидрокомпоненти</a:t>
            </a:r>
            <a:r>
              <a:rPr lang="mk-MK" sz="2400" dirty="0" smtClean="0">
                <a:effectLst/>
                <a:latin typeface="Arial" panose="020B0604020202020204" pitchFamily="34"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54036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4933" y="406400"/>
            <a:ext cx="11413067" cy="3416320"/>
          </a:xfrm>
          <a:prstGeom prst="rect">
            <a:avLst/>
          </a:prstGeom>
        </p:spPr>
        <p:txBody>
          <a:bodyPr wrap="square">
            <a:spAutoFit/>
          </a:bodyPr>
          <a:lstStyle/>
          <a:p>
            <a:pPr indent="457200" algn="just">
              <a:spcAft>
                <a:spcPts val="0"/>
              </a:spcAft>
            </a:pPr>
            <a:r>
              <a:rPr lang="mk-MK" sz="2400" dirty="0" smtClean="0">
                <a:effectLst/>
                <a:latin typeface="Arial" panose="020B0604020202020204" pitchFamily="34" charset="0"/>
                <a:ea typeface="Times New Roman" panose="02020603050405020304" pitchFamily="18" charset="0"/>
              </a:rPr>
              <a:t>На сл. 1.27а клипот е поместен во лево со што е отворен преминот на работната течност од </a:t>
            </a:r>
            <a:r>
              <a:rPr lang="mk-MK" sz="2400" dirty="0" err="1" smtClean="0">
                <a:effectLst/>
                <a:latin typeface="Arial" panose="020B0604020202020204" pitchFamily="34" charset="0"/>
                <a:ea typeface="Times New Roman" panose="02020603050405020304" pitchFamily="18" charset="0"/>
              </a:rPr>
              <a:t>потисниот</a:t>
            </a:r>
            <a:r>
              <a:rPr lang="mk-MK" sz="2400" dirty="0" smtClean="0">
                <a:effectLst/>
                <a:latin typeface="Arial" panose="020B0604020202020204" pitchFamily="34" charset="0"/>
                <a:ea typeface="Times New Roman" panose="02020603050405020304" pitchFamily="18" charset="0"/>
              </a:rPr>
              <a:t> вод кон работниот цилиндер. Истовремено повратниот вод е затворен.</a:t>
            </a:r>
            <a:endParaRPr lang="en-US" sz="24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На сл. 1.27б клипот е поместен во десно со што е отворен преминот на работната течност од работниот цилиндер кон резервоарот, а истовремено </a:t>
            </a:r>
            <a:r>
              <a:rPr lang="mk-MK" sz="2400" dirty="0" err="1" smtClean="0">
                <a:effectLst/>
                <a:latin typeface="Arial" panose="020B0604020202020204" pitchFamily="34" charset="0"/>
                <a:ea typeface="Times New Roman" panose="02020603050405020304" pitchFamily="18" charset="0"/>
              </a:rPr>
              <a:t>потисниот</a:t>
            </a:r>
            <a:r>
              <a:rPr lang="mk-MK" sz="2400" dirty="0" smtClean="0">
                <a:effectLst/>
                <a:latin typeface="Arial" panose="020B0604020202020204" pitchFamily="34" charset="0"/>
                <a:ea typeface="Times New Roman" panose="02020603050405020304" pitchFamily="18" charset="0"/>
              </a:rPr>
              <a:t> вод е затворен.</a:t>
            </a:r>
            <a:endParaRPr lang="en-US" sz="24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На сл. 1.28 прикажани се положбите при транспортирањето на работната течност кај </a:t>
            </a:r>
            <a:r>
              <a:rPr lang="mk-MK" sz="2400" dirty="0" err="1" smtClean="0">
                <a:effectLst/>
                <a:latin typeface="Arial" panose="020B0604020202020204" pitchFamily="34" charset="0"/>
                <a:ea typeface="Times New Roman" panose="02020603050405020304" pitchFamily="18" charset="0"/>
              </a:rPr>
              <a:t>клипен</a:t>
            </a:r>
            <a:r>
              <a:rPr lang="mk-MK" sz="2400" dirty="0" smtClean="0">
                <a:effectLst/>
                <a:latin typeface="Arial" panose="020B0604020202020204" pitchFamily="34" charset="0"/>
                <a:ea typeface="Times New Roman" panose="02020603050405020304" pitchFamily="18" charset="0"/>
              </a:rPr>
              <a:t> разводник 4/3 со кој се управува работен цилиндер со двострано дејство.</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100746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1" y="0"/>
            <a:ext cx="11633199" cy="7078861"/>
          </a:xfrm>
          <a:prstGeom prst="rect">
            <a:avLst/>
          </a:prstGeom>
        </p:spPr>
        <p:txBody>
          <a:bodyPr wrap="square">
            <a:spAutoFit/>
          </a:bodyPr>
          <a:lstStyle/>
          <a:p>
            <a:pPr indent="457200" algn="just">
              <a:spcAft>
                <a:spcPts val="0"/>
              </a:spcAft>
            </a:pPr>
            <a:r>
              <a:rPr lang="mk-MK" sz="2800" b="1" dirty="0" smtClean="0">
                <a:effectLst/>
                <a:latin typeface="Arial" panose="020B0604020202020204" pitchFamily="34" charset="0"/>
                <a:ea typeface="Times New Roman" panose="02020603050405020304" pitchFamily="18" charset="0"/>
              </a:rPr>
              <a:t>РЕЗЕРВОАРИ</a:t>
            </a:r>
            <a:endParaRPr lang="en-US" sz="2800" dirty="0" smtClean="0">
              <a:effectLst/>
              <a:latin typeface="Times New Roman" panose="02020603050405020304" pitchFamily="18" charset="0"/>
              <a:ea typeface="Times New Roman" panose="02020603050405020304" pitchFamily="18" charset="0"/>
            </a:endParaRPr>
          </a:p>
          <a:p>
            <a:pPr>
              <a:spcAft>
                <a:spcPts val="0"/>
              </a:spcAft>
            </a:pPr>
            <a:r>
              <a:rPr lang="mk-MK" dirty="0" smtClean="0">
                <a:effectLst/>
                <a:latin typeface="Arial" panose="020B0604020202020204" pitchFamily="34" charset="0"/>
                <a:ea typeface="Times New Roman" panose="02020603050405020304" pitchFamily="18" charset="0"/>
              </a:rPr>
              <a:t>	</a:t>
            </a:r>
            <a:endParaRPr lang="en-US" dirty="0" smtClean="0">
              <a:effectLst/>
              <a:latin typeface="Times New Roman" panose="02020603050405020304" pitchFamily="18" charset="0"/>
              <a:ea typeface="Times New Roman" panose="02020603050405020304" pitchFamily="18" charset="0"/>
            </a:endParaRPr>
          </a:p>
          <a:p>
            <a:pPr algn="just">
              <a:spcAft>
                <a:spcPts val="0"/>
              </a:spcAft>
            </a:pPr>
            <a:r>
              <a:rPr lang="mk-MK" dirty="0" smtClean="0">
                <a:effectLst/>
                <a:latin typeface="Arial" panose="020B0604020202020204" pitchFamily="34" charset="0"/>
                <a:ea typeface="Times New Roman" panose="02020603050405020304" pitchFamily="18" charset="0"/>
              </a:rPr>
              <a:t>	</a:t>
            </a:r>
            <a:r>
              <a:rPr lang="mk-MK" sz="2400" dirty="0" smtClean="0">
                <a:effectLst/>
                <a:latin typeface="Arial" panose="020B0604020202020204" pitchFamily="34" charset="0"/>
                <a:ea typeface="Times New Roman" panose="02020603050405020304" pitchFamily="18" charset="0"/>
              </a:rPr>
              <a:t>Резервоарите како компоненти на системот имаат повеќекратна намена. </a:t>
            </a:r>
            <a:endParaRPr lang="en-US" sz="2400" dirty="0" smtClean="0">
              <a:effectLst/>
              <a:latin typeface="Times New Roman" panose="02020603050405020304" pitchFamily="18" charset="0"/>
              <a:ea typeface="Times New Roman" panose="02020603050405020304" pitchFamily="18" charset="0"/>
            </a:endParaRPr>
          </a:p>
          <a:p>
            <a:pPr algn="just">
              <a:spcAft>
                <a:spcPts val="0"/>
              </a:spcAft>
            </a:pPr>
            <a:r>
              <a:rPr lang="mk-MK" sz="2400" dirty="0" smtClean="0">
                <a:effectLst/>
                <a:latin typeface="Arial" panose="020B0604020202020204" pitchFamily="34" charset="0"/>
                <a:ea typeface="Times New Roman" panose="02020603050405020304" pitchFamily="18" charset="0"/>
              </a:rPr>
              <a:t>	</a:t>
            </a:r>
            <a:r>
              <a:rPr lang="mk-MK" sz="2400" b="1" dirty="0" smtClean="0">
                <a:effectLst/>
                <a:latin typeface="Arial" panose="020B0604020202020204" pitchFamily="34" charset="0"/>
                <a:ea typeface="Times New Roman" panose="02020603050405020304" pitchFamily="18" charset="0"/>
              </a:rPr>
              <a:t>Резервоарите служат за складирање, загревање, ладење, </a:t>
            </a:r>
            <a:r>
              <a:rPr lang="mk-MK" sz="2400" b="1" dirty="0" err="1" smtClean="0">
                <a:effectLst/>
                <a:latin typeface="Arial" panose="020B0604020202020204" pitchFamily="34" charset="0"/>
                <a:ea typeface="Times New Roman" panose="02020603050405020304" pitchFamily="18" charset="0"/>
              </a:rPr>
              <a:t>таложење</a:t>
            </a:r>
            <a:r>
              <a:rPr lang="mk-MK" sz="2400" b="1" dirty="0" smtClean="0">
                <a:effectLst/>
                <a:latin typeface="Arial" panose="020B0604020202020204" pitchFamily="34" charset="0"/>
                <a:ea typeface="Times New Roman" panose="02020603050405020304" pitchFamily="18" charset="0"/>
              </a:rPr>
              <a:t> на нечистотиите и ослободување на воздухот и пареата на работната течност. </a:t>
            </a:r>
            <a:endParaRPr lang="en-US" sz="2400" dirty="0" smtClean="0">
              <a:effectLst/>
              <a:latin typeface="Times New Roman" panose="02020603050405020304" pitchFamily="18" charset="0"/>
              <a:ea typeface="Times New Roman" panose="02020603050405020304" pitchFamily="18" charset="0"/>
            </a:endParaRPr>
          </a:p>
          <a:p>
            <a:pPr algn="just">
              <a:spcAft>
                <a:spcPts val="0"/>
              </a:spcAft>
            </a:pPr>
            <a:r>
              <a:rPr lang="mk-MK" sz="2400" dirty="0" smtClean="0">
                <a:effectLst/>
                <a:latin typeface="Arial" panose="020B0604020202020204" pitchFamily="34" charset="0"/>
                <a:ea typeface="Times New Roman" panose="02020603050405020304" pitchFamily="18" charset="0"/>
              </a:rPr>
              <a:t>	Во резервоарот, најчесто се сместени филтри, ладилници или грејачи. Често и пумпата е сместена во резервоарот, а разводниците и вентилите на него.</a:t>
            </a:r>
            <a:endParaRPr lang="en-US" sz="2400" dirty="0" smtClean="0">
              <a:effectLst/>
              <a:latin typeface="Times New Roman" panose="02020603050405020304" pitchFamily="18" charset="0"/>
              <a:ea typeface="Times New Roman" panose="02020603050405020304" pitchFamily="18" charset="0"/>
            </a:endParaRPr>
          </a:p>
          <a:p>
            <a:pPr algn="just">
              <a:spcAft>
                <a:spcPts val="0"/>
              </a:spcAft>
            </a:pPr>
            <a:r>
              <a:rPr lang="mk-MK" sz="2400" dirty="0" smtClean="0">
                <a:effectLst/>
                <a:latin typeface="Arial" panose="020B0604020202020204" pitchFamily="34" charset="0"/>
                <a:ea typeface="Times New Roman" panose="02020603050405020304" pitchFamily="18" charset="0"/>
              </a:rPr>
              <a:t>	Не треба да се дозволи работната течност при влезот во резервоарот да предизвика </a:t>
            </a:r>
            <a:r>
              <a:rPr lang="mk-MK" sz="2400" dirty="0" err="1" smtClean="0">
                <a:effectLst/>
                <a:latin typeface="Arial" panose="020B0604020202020204" pitchFamily="34" charset="0"/>
                <a:ea typeface="Times New Roman" panose="02020603050405020304" pitchFamily="18" charset="0"/>
              </a:rPr>
              <a:t>вртложење</a:t>
            </a:r>
            <a:r>
              <a:rPr lang="mk-MK" sz="2400" dirty="0" smtClean="0">
                <a:effectLst/>
                <a:latin typeface="Arial" panose="020B0604020202020204" pitchFamily="34" charset="0"/>
                <a:ea typeface="Times New Roman" panose="02020603050405020304" pitchFamily="18" charset="0"/>
              </a:rPr>
              <a:t> и да се појави пена. За таа цел доводната цевка (повратниот вод) се поставува под нивото на работната течност во резервоарот.</a:t>
            </a:r>
            <a:endParaRPr lang="en-US" sz="2400" dirty="0" smtClean="0">
              <a:effectLst/>
              <a:latin typeface="Times New Roman" panose="02020603050405020304" pitchFamily="18" charset="0"/>
              <a:ea typeface="Times New Roman" panose="02020603050405020304" pitchFamily="18" charset="0"/>
            </a:endParaRPr>
          </a:p>
          <a:p>
            <a:pPr algn="just">
              <a:spcAft>
                <a:spcPts val="0"/>
              </a:spcAft>
            </a:pPr>
            <a:r>
              <a:rPr lang="mk-MK" sz="2400" dirty="0" smtClean="0">
                <a:effectLst/>
                <a:latin typeface="Arial" panose="020B0604020202020204" pitchFamily="34" charset="0"/>
                <a:ea typeface="Times New Roman" panose="02020603050405020304" pitchFamily="18" charset="0"/>
              </a:rPr>
              <a:t>	Конструкцијата на резервоарот и неговата положба треба да овозможат лесна контрола на нивото на работната течност и негово поедноставно полнење. </a:t>
            </a:r>
            <a:endParaRPr lang="en-US" sz="2400" dirty="0" smtClean="0">
              <a:effectLst/>
              <a:latin typeface="Times New Roman" panose="02020603050405020304" pitchFamily="18" charset="0"/>
              <a:ea typeface="Times New Roman" panose="02020603050405020304" pitchFamily="18" charset="0"/>
            </a:endParaRPr>
          </a:p>
          <a:p>
            <a:pPr algn="just">
              <a:spcAft>
                <a:spcPts val="0"/>
              </a:spcAft>
            </a:pPr>
            <a:r>
              <a:rPr lang="mk-MK" sz="2400" dirty="0" smtClean="0">
                <a:effectLst/>
                <a:latin typeface="Arial" panose="020B0604020202020204" pitchFamily="34" charset="0"/>
                <a:ea typeface="Times New Roman" panose="02020603050405020304" pitchFamily="18" charset="0"/>
              </a:rPr>
              <a:t>	На горниот дел резервоарот треба да има отвор за испуштање на воздухот и пареата </a:t>
            </a:r>
            <a:r>
              <a:rPr lang="mk-MK" sz="2400" b="1" dirty="0" smtClean="0">
                <a:effectLst/>
                <a:latin typeface="Arial" panose="020B0604020202020204" pitchFamily="34" charset="0"/>
                <a:ea typeface="Times New Roman" panose="02020603050405020304" pitchFamily="18" charset="0"/>
              </a:rPr>
              <a:t>5</a:t>
            </a:r>
            <a:r>
              <a:rPr lang="mk-MK" sz="2400" dirty="0" smtClean="0">
                <a:effectLst/>
                <a:latin typeface="Arial" panose="020B0604020202020204" pitchFamily="34" charset="0"/>
                <a:ea typeface="Times New Roman" panose="02020603050405020304" pitchFamily="18" charset="0"/>
              </a:rPr>
              <a:t>, снабден со воздушен филтер кој го спречува навлегувањето на честички на нечистотија и влага во резервоарот (сл. 1.53). Составни делови на резервоарот се: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679713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0309" y="1286933"/>
            <a:ext cx="11565889" cy="4419600"/>
          </a:xfrm>
          <a:prstGeom prst="rect">
            <a:avLst/>
          </a:prstGeom>
        </p:spPr>
      </p:pic>
    </p:spTree>
    <p:extLst>
      <p:ext uri="{BB962C8B-B14F-4D97-AF65-F5344CB8AC3E}">
        <p14:creationId xmlns:p14="http://schemas.microsoft.com/office/powerpoint/2010/main" val="5403675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400" y="372533"/>
            <a:ext cx="11531600" cy="5632311"/>
          </a:xfrm>
          <a:prstGeom prst="rect">
            <a:avLst/>
          </a:prstGeom>
        </p:spPr>
        <p:txBody>
          <a:bodyPr wrap="square">
            <a:spAutoFit/>
          </a:bodyPr>
          <a:lstStyle/>
          <a:p>
            <a:pPr indent="457200" algn="just">
              <a:spcAft>
                <a:spcPts val="0"/>
              </a:spcAft>
            </a:pPr>
            <a:r>
              <a:rPr lang="mk-MK" sz="2400" dirty="0" smtClean="0">
                <a:effectLst/>
                <a:latin typeface="Arial" panose="020B0604020202020204" pitchFamily="34" charset="0"/>
                <a:ea typeface="Times New Roman" panose="02020603050405020304" pitchFamily="18" charset="0"/>
              </a:rPr>
              <a:t>Отворот за полнење на резервоарот треба да е затворен со капак со </a:t>
            </a:r>
            <a:r>
              <a:rPr lang="mk-MK" sz="2400" dirty="0" err="1" smtClean="0">
                <a:effectLst/>
                <a:latin typeface="Arial" panose="020B0604020202020204" pitchFamily="34" charset="0"/>
                <a:ea typeface="Times New Roman" panose="02020603050405020304" pitchFamily="18" charset="0"/>
              </a:rPr>
              <a:t>заптивка</a:t>
            </a:r>
            <a:r>
              <a:rPr lang="mk-MK" sz="2400" dirty="0" smtClean="0">
                <a:effectLst/>
                <a:latin typeface="Arial" panose="020B0604020202020204" pitchFamily="34" charset="0"/>
                <a:ea typeface="Times New Roman" panose="02020603050405020304" pitchFamily="18" charset="0"/>
              </a:rPr>
              <a:t>. Отворите со чепови за испуштање треба да се постават на такви места во резервоарот така да  резервоарот може сосема да се испразни при замена на маслото. За да се овозможи чистење и перење на резервоарот треба на секоја негова бочна страна да се остават отвори херметички затворени со капаци.</a:t>
            </a:r>
            <a:endParaRPr lang="en-US" sz="24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Резервоарот треба да има лесно воочлив покажувач на нивото на работната течност со ознаки за нормално, минимално и максимално ниво. Минималното ниво на течноста треба да се наоѓа повеќе од 5 см над </a:t>
            </a:r>
            <a:r>
              <a:rPr lang="mk-MK" sz="2400" dirty="0" err="1" smtClean="0">
                <a:effectLst/>
                <a:latin typeface="Arial" panose="020B0604020202020204" pitchFamily="34" charset="0"/>
                <a:ea typeface="Times New Roman" panose="02020603050405020304" pitchFamily="18" charset="0"/>
              </a:rPr>
              <a:t>шмукувачката</a:t>
            </a:r>
            <a:r>
              <a:rPr lang="mk-MK" sz="2400" dirty="0" smtClean="0">
                <a:effectLst/>
                <a:latin typeface="Arial" panose="020B0604020202020204" pitchFamily="34" charset="0"/>
                <a:ea typeface="Times New Roman" panose="02020603050405020304" pitchFamily="18" charset="0"/>
              </a:rPr>
              <a:t> цевка. </a:t>
            </a:r>
            <a:endParaRPr lang="en-US" sz="24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За да се олесни издвојувањето на воздухот од маслото, потребно е да се оддалечи </a:t>
            </a:r>
            <a:r>
              <a:rPr lang="mk-MK" sz="2400" dirty="0" err="1" smtClean="0">
                <a:effectLst/>
                <a:latin typeface="Arial" panose="020B0604020202020204" pitchFamily="34" charset="0"/>
                <a:ea typeface="Times New Roman" panose="02020603050405020304" pitchFamily="18" charset="0"/>
              </a:rPr>
              <a:t>шмукувачката</a:t>
            </a:r>
            <a:r>
              <a:rPr lang="mk-MK" sz="2400" dirty="0" smtClean="0">
                <a:effectLst/>
                <a:latin typeface="Arial" panose="020B0604020202020204" pitchFamily="34" charset="0"/>
                <a:ea typeface="Times New Roman" panose="02020603050405020304" pitchFamily="18" charset="0"/>
              </a:rPr>
              <a:t> </a:t>
            </a:r>
            <a:r>
              <a:rPr lang="mk-MK" sz="2400" b="1" dirty="0" smtClean="0">
                <a:effectLst/>
                <a:latin typeface="Arial" panose="020B0604020202020204" pitchFamily="34" charset="0"/>
                <a:ea typeface="Times New Roman" panose="02020603050405020304" pitchFamily="18" charset="0"/>
              </a:rPr>
              <a:t>3</a:t>
            </a:r>
            <a:r>
              <a:rPr lang="mk-MK" sz="2400" dirty="0" smtClean="0">
                <a:effectLst/>
                <a:latin typeface="Arial" panose="020B0604020202020204" pitchFamily="34" charset="0"/>
                <a:ea typeface="Times New Roman" panose="02020603050405020304" pitchFamily="18" charset="0"/>
              </a:rPr>
              <a:t> од повратната цевка </a:t>
            </a:r>
            <a:r>
              <a:rPr lang="mk-MK" sz="2400" b="1" dirty="0" smtClean="0">
                <a:effectLst/>
                <a:latin typeface="Arial" panose="020B0604020202020204" pitchFamily="34" charset="0"/>
                <a:ea typeface="Times New Roman" panose="02020603050405020304" pitchFamily="18" charset="0"/>
              </a:rPr>
              <a:t>1 </a:t>
            </a:r>
            <a:r>
              <a:rPr lang="mk-MK" sz="2400" dirty="0" smtClean="0">
                <a:effectLst/>
                <a:latin typeface="Arial" panose="020B0604020202020204" pitchFamily="34" charset="0"/>
                <a:ea typeface="Times New Roman" panose="02020603050405020304" pitchFamily="18" charset="0"/>
              </a:rPr>
              <a:t>што повеќе. Се препорачува овие цевки да се одвојат со прегради </a:t>
            </a:r>
            <a:r>
              <a:rPr lang="mk-MK" sz="2400" b="1" dirty="0" smtClean="0">
                <a:effectLst/>
                <a:latin typeface="Arial" panose="020B0604020202020204" pitchFamily="34" charset="0"/>
                <a:ea typeface="Times New Roman" panose="02020603050405020304" pitchFamily="18" charset="0"/>
              </a:rPr>
              <a:t>4.</a:t>
            </a:r>
            <a:endParaRPr lang="en-US" sz="24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Внатрешните површини на резервоарот треба да се мазни и заварените рабови да се чисти.</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403791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3333" y="355601"/>
            <a:ext cx="11480800" cy="3416320"/>
          </a:xfrm>
          <a:prstGeom prst="rect">
            <a:avLst/>
          </a:prstGeom>
        </p:spPr>
        <p:txBody>
          <a:bodyPr wrap="square">
            <a:spAutoFit/>
          </a:bodyPr>
          <a:lstStyle/>
          <a:p>
            <a:pPr indent="457200" algn="just">
              <a:spcAft>
                <a:spcPts val="0"/>
              </a:spcAft>
            </a:pPr>
            <a:r>
              <a:rPr lang="mk-MK" sz="2400" dirty="0" smtClean="0">
                <a:effectLst/>
                <a:latin typeface="Arial" panose="020B0604020202020204" pitchFamily="34" charset="0"/>
                <a:ea typeface="Times New Roman" panose="02020603050405020304" pitchFamily="18" charset="0"/>
              </a:rPr>
              <a:t>Во ѕидот на резервоарот се завртува магнетен чеп кој ги собира металните честички од маслото. Резервоарот мора да биде доволно голем за да може да обезбеди температурата на работната течност да не ја помине дозволената вредност. Големината на резервоарот зависи од протокот на пумпата, местото на вградување и работните услови.</a:t>
            </a:r>
            <a:endParaRPr lang="en-US" sz="24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За да се подобри  пречистувањето на работната течност, волуменот на резервоарот, зависно од условите, треба да биде минимум 2 до 3 пати поголем од минутниот проток на пумпата, а кај системи кои работат со високи температури на работната течност и до 10 пати.</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054344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7999" y="220133"/>
            <a:ext cx="11209867" cy="5632311"/>
          </a:xfrm>
          <a:prstGeom prst="rect">
            <a:avLst/>
          </a:prstGeom>
        </p:spPr>
        <p:txBody>
          <a:bodyPr wrap="square">
            <a:spAutoFit/>
          </a:bodyPr>
          <a:lstStyle/>
          <a:p>
            <a:pPr indent="457200" algn="just">
              <a:spcAft>
                <a:spcPts val="0"/>
              </a:spcAft>
            </a:pPr>
            <a:r>
              <a:rPr lang="mk-MK" sz="2400" dirty="0" smtClean="0">
                <a:effectLst/>
                <a:latin typeface="Arial" panose="020B0604020202020204" pitchFamily="34" charset="0"/>
                <a:ea typeface="Times New Roman" panose="02020603050405020304" pitchFamily="18" charset="0"/>
              </a:rPr>
              <a:t>Обликот и начинот на поставување на резервоарите, исто така, влијае на работните услови на хидрауличниот систем.</a:t>
            </a:r>
            <a:endParaRPr lang="en-US" sz="24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Високиот резервоар со мала основа подобро испушта топлина отколку малиот резервоар со поголема основа. Резервоарот се поставува на долниот дел од системот како би се овозможила подобра размена на топлината со околината.</a:t>
            </a:r>
            <a:endParaRPr lang="en-US" sz="24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Внатрешната </a:t>
            </a:r>
            <a:r>
              <a:rPr lang="mk-MK" sz="2400" dirty="0" err="1" smtClean="0">
                <a:effectLst/>
                <a:latin typeface="Arial" panose="020B0604020202020204" pitchFamily="34" charset="0"/>
                <a:ea typeface="Times New Roman" panose="02020603050405020304" pitchFamily="18" charset="0"/>
              </a:rPr>
              <a:t>поправина</a:t>
            </a:r>
            <a:r>
              <a:rPr lang="mk-MK" sz="2400" dirty="0" smtClean="0">
                <a:effectLst/>
                <a:latin typeface="Arial" panose="020B0604020202020204" pitchFamily="34" charset="0"/>
                <a:ea typeface="Times New Roman" panose="02020603050405020304" pitchFamily="18" charset="0"/>
              </a:rPr>
              <a:t> на резервоарот треба да се заштити, т.е. да е отпорна на удар и на работната течност и да поднесува повисока температура.  </a:t>
            </a:r>
            <a:endParaRPr lang="en-US" sz="24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Резервоарот се полни со течност околу 85% од вкупниот волумен, а 15% се остава празен поради издвојување на воздухот и пареата на течноста.</a:t>
            </a:r>
            <a:endParaRPr lang="en-US" sz="24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Во авионската индустрија се користат херметички затворени резервоари во кои работната течност е одделена со клип или мембрана од воздухот под притисок кој создава </a:t>
            </a:r>
            <a:r>
              <a:rPr lang="mk-MK" sz="2400" dirty="0" err="1" smtClean="0">
                <a:effectLst/>
                <a:latin typeface="Arial" panose="020B0604020202020204" pitchFamily="34" charset="0"/>
                <a:ea typeface="Times New Roman" panose="02020603050405020304" pitchFamily="18" charset="0"/>
              </a:rPr>
              <a:t>натпритисок</a:t>
            </a:r>
            <a:r>
              <a:rPr lang="mk-MK" sz="2400" dirty="0" smtClean="0">
                <a:effectLst/>
                <a:latin typeface="Arial" panose="020B0604020202020204" pitchFamily="34" charset="0"/>
                <a:ea typeface="Times New Roman" panose="02020603050405020304" pitchFamily="18" charset="0"/>
              </a:rPr>
              <a:t> во резервоарот.	</a:t>
            </a:r>
            <a:endParaRPr lang="en-US" sz="24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На сл. 1.54 претставени се две изведби на затворени резервоари:</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348068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8745" r="19851"/>
          <a:stretch/>
        </p:blipFill>
        <p:spPr>
          <a:xfrm>
            <a:off x="2235199" y="222382"/>
            <a:ext cx="7552267" cy="6328103"/>
          </a:xfrm>
          <a:prstGeom prst="rect">
            <a:avLst/>
          </a:prstGeom>
        </p:spPr>
      </p:pic>
    </p:spTree>
    <p:extLst>
      <p:ext uri="{BB962C8B-B14F-4D97-AF65-F5344CB8AC3E}">
        <p14:creationId xmlns:p14="http://schemas.microsoft.com/office/powerpoint/2010/main" val="2670836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1067" y="220134"/>
            <a:ext cx="11379200" cy="5632311"/>
          </a:xfrm>
          <a:prstGeom prst="rect">
            <a:avLst/>
          </a:prstGeom>
        </p:spPr>
        <p:txBody>
          <a:bodyPr wrap="square">
            <a:spAutoFit/>
          </a:bodyPr>
          <a:lstStyle/>
          <a:p>
            <a:pPr indent="457200" algn="just">
              <a:spcAft>
                <a:spcPts val="0"/>
              </a:spcAft>
            </a:pPr>
            <a:r>
              <a:rPr lang="mk-MK" sz="2400" dirty="0" smtClean="0">
                <a:effectLst/>
                <a:latin typeface="Arial" panose="020B0604020202020204" pitchFamily="34" charset="0"/>
                <a:ea typeface="Times New Roman" panose="02020603050405020304" pitchFamily="18" charset="0"/>
              </a:rPr>
              <a:t>а) </a:t>
            </a:r>
            <a:r>
              <a:rPr lang="mk-MK" sz="2400" b="1" dirty="0" smtClean="0">
                <a:effectLst/>
                <a:latin typeface="Arial" panose="020B0604020202020204" pitchFamily="34" charset="0"/>
                <a:ea typeface="Times New Roman" panose="02020603050405020304" pitchFamily="18" charset="0"/>
              </a:rPr>
              <a:t>Резервоарот со клип и пружина</a:t>
            </a:r>
            <a:r>
              <a:rPr lang="mk-MK" sz="2400" dirty="0" smtClean="0">
                <a:effectLst/>
                <a:latin typeface="Arial" panose="020B0604020202020204" pitchFamily="34" charset="0"/>
                <a:ea typeface="Times New Roman" panose="02020603050405020304" pitchFamily="18" charset="0"/>
              </a:rPr>
              <a:t> работи така што низ каналот </a:t>
            </a:r>
            <a:r>
              <a:rPr lang="mk-MK" sz="2400" b="1" dirty="0" smtClean="0">
                <a:effectLst/>
                <a:latin typeface="Arial" panose="020B0604020202020204" pitchFamily="34" charset="0"/>
                <a:ea typeface="Times New Roman" panose="02020603050405020304" pitchFamily="18" charset="0"/>
              </a:rPr>
              <a:t>С</a:t>
            </a:r>
            <a:r>
              <a:rPr lang="mk-MK" sz="2400" dirty="0" smtClean="0">
                <a:effectLst/>
                <a:latin typeface="Arial" panose="020B0604020202020204" pitchFamily="34" charset="0"/>
                <a:ea typeface="Times New Roman" panose="02020603050405020304" pitchFamily="18" charset="0"/>
              </a:rPr>
              <a:t> се полни просторот зад клипот, со компримиран воздух или инертен гас со мал притисок. Силата на пружината и компримираниот воздух дејствуваат врз задната страна на клипот и предизвикуваат </a:t>
            </a:r>
            <a:r>
              <a:rPr lang="mk-MK" sz="2400" dirty="0" err="1" smtClean="0">
                <a:effectLst/>
                <a:latin typeface="Arial" panose="020B0604020202020204" pitchFamily="34" charset="0"/>
                <a:ea typeface="Times New Roman" panose="02020603050405020304" pitchFamily="18" charset="0"/>
              </a:rPr>
              <a:t>натпритисок</a:t>
            </a:r>
            <a:r>
              <a:rPr lang="mk-MK" sz="2400" dirty="0" smtClean="0">
                <a:effectLst/>
                <a:latin typeface="Arial" panose="020B0604020202020204" pitchFamily="34" charset="0"/>
                <a:ea typeface="Times New Roman" panose="02020603050405020304" pitchFamily="18" charset="0"/>
              </a:rPr>
              <a:t> во работната течност кој треба секогаш да биде помал од работниот притисок во хидрауличниот систем. </a:t>
            </a:r>
            <a:r>
              <a:rPr lang="mk-MK" sz="2400" dirty="0" err="1" smtClean="0">
                <a:effectLst/>
                <a:latin typeface="Arial" panose="020B0604020202020204" pitchFamily="34" charset="0"/>
                <a:ea typeface="Times New Roman" panose="02020603050405020304" pitchFamily="18" charset="0"/>
              </a:rPr>
              <a:t>Натпритисокот</a:t>
            </a:r>
            <a:r>
              <a:rPr lang="mk-MK" sz="2400" dirty="0" smtClean="0">
                <a:effectLst/>
                <a:latin typeface="Arial" panose="020B0604020202020204" pitchFamily="34" charset="0"/>
                <a:ea typeface="Times New Roman" panose="02020603050405020304" pitchFamily="18" charset="0"/>
              </a:rPr>
              <a:t> овозможува континуирано и целосно обезбедување на пумпата </a:t>
            </a:r>
            <a:r>
              <a:rPr lang="mk-MK" sz="2400" b="1" dirty="0" smtClean="0">
                <a:effectLst/>
                <a:latin typeface="Arial" panose="020B0604020202020204" pitchFamily="34" charset="0"/>
                <a:ea typeface="Times New Roman" panose="02020603050405020304" pitchFamily="18" charset="0"/>
              </a:rPr>
              <a:t>Р</a:t>
            </a:r>
            <a:r>
              <a:rPr lang="mk-MK" sz="2400" dirty="0" smtClean="0">
                <a:effectLst/>
                <a:latin typeface="Arial" panose="020B0604020202020204" pitchFamily="34" charset="0"/>
                <a:ea typeface="Times New Roman" panose="02020603050405020304" pitchFamily="18" charset="0"/>
              </a:rPr>
              <a:t> со работна течност. </a:t>
            </a:r>
            <a:endParaRPr lang="en-US" sz="24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б) Кај </a:t>
            </a:r>
            <a:r>
              <a:rPr lang="mk-MK" sz="2400" b="1" dirty="0" smtClean="0">
                <a:effectLst/>
                <a:latin typeface="Arial" panose="020B0604020202020204" pitchFamily="34" charset="0"/>
                <a:ea typeface="Times New Roman" panose="02020603050405020304" pitchFamily="18" charset="0"/>
              </a:rPr>
              <a:t>резервоарот со клип</a:t>
            </a:r>
            <a:r>
              <a:rPr lang="mk-MK" sz="2400" dirty="0" smtClean="0">
                <a:effectLst/>
                <a:latin typeface="Arial" panose="020B0604020202020204" pitchFamily="34" charset="0"/>
                <a:ea typeface="Times New Roman" panose="02020603050405020304" pitchFamily="18" charset="0"/>
              </a:rPr>
              <a:t> </a:t>
            </a:r>
            <a:r>
              <a:rPr lang="mk-MK" sz="2400" dirty="0" err="1" smtClean="0">
                <a:effectLst/>
                <a:latin typeface="Arial" panose="020B0604020202020204" pitchFamily="34" charset="0"/>
                <a:ea typeface="Times New Roman" panose="02020603050405020304" pitchFamily="18" charset="0"/>
              </a:rPr>
              <a:t>натпритисокот</a:t>
            </a:r>
            <a:r>
              <a:rPr lang="mk-MK" sz="2400" dirty="0" smtClean="0">
                <a:effectLst/>
                <a:latin typeface="Arial" panose="020B0604020202020204" pitchFamily="34" charset="0"/>
                <a:ea typeface="Times New Roman" panose="02020603050405020304" pitchFamily="18" charset="0"/>
              </a:rPr>
              <a:t> во резервоарот се постигнува со помош на работниот притисок од хидрауличниот систем. Работната течност, преку повратниот вод </a:t>
            </a:r>
            <a:r>
              <a:rPr lang="mk-MK" sz="2400" b="1" dirty="0" smtClean="0">
                <a:effectLst/>
                <a:latin typeface="Arial" panose="020B0604020202020204" pitchFamily="34" charset="0"/>
                <a:ea typeface="Times New Roman" panose="02020603050405020304" pitchFamily="18" charset="0"/>
              </a:rPr>
              <a:t>1</a:t>
            </a:r>
            <a:r>
              <a:rPr lang="mk-MK" sz="2400" dirty="0" smtClean="0">
                <a:effectLst/>
                <a:latin typeface="Arial" panose="020B0604020202020204" pitchFamily="34" charset="0"/>
                <a:ea typeface="Times New Roman" panose="02020603050405020304" pitchFamily="18" charset="0"/>
              </a:rPr>
              <a:t> дејствува врз челната </a:t>
            </a:r>
            <a:r>
              <a:rPr lang="mk-MK" sz="2400" dirty="0" err="1" smtClean="0">
                <a:effectLst/>
                <a:latin typeface="Arial" panose="020B0604020202020204" pitchFamily="34" charset="0"/>
                <a:ea typeface="Times New Roman" panose="02020603050405020304" pitchFamily="18" charset="0"/>
              </a:rPr>
              <a:t>поправина</a:t>
            </a:r>
            <a:r>
              <a:rPr lang="mk-MK" sz="2400" dirty="0" smtClean="0">
                <a:effectLst/>
                <a:latin typeface="Arial" panose="020B0604020202020204" pitchFamily="34" charset="0"/>
                <a:ea typeface="Times New Roman" panose="02020603050405020304" pitchFamily="18" charset="0"/>
              </a:rPr>
              <a:t> на лостот </a:t>
            </a:r>
            <a:r>
              <a:rPr lang="mk-MK" sz="2400" b="1" dirty="0" smtClean="0">
                <a:effectLst/>
                <a:latin typeface="Arial" panose="020B0604020202020204" pitchFamily="34" charset="0"/>
                <a:ea typeface="Times New Roman" panose="02020603050405020304" pitchFamily="18" charset="0"/>
              </a:rPr>
              <a:t>2</a:t>
            </a:r>
            <a:r>
              <a:rPr lang="mk-MK" sz="2400" dirty="0" smtClean="0">
                <a:effectLst/>
                <a:latin typeface="Arial" panose="020B0604020202020204" pitchFamily="34" charset="0"/>
                <a:ea typeface="Times New Roman" panose="02020603050405020304" pitchFamily="18" charset="0"/>
              </a:rPr>
              <a:t>, а силата на притисокот преку клипот </a:t>
            </a:r>
            <a:r>
              <a:rPr lang="mk-MK" sz="2400" b="1" dirty="0" smtClean="0">
                <a:effectLst/>
                <a:latin typeface="Arial" panose="020B0604020202020204" pitchFamily="34" charset="0"/>
                <a:ea typeface="Times New Roman" panose="02020603050405020304" pitchFamily="18" charset="0"/>
              </a:rPr>
              <a:t>3</a:t>
            </a:r>
            <a:r>
              <a:rPr lang="mk-MK" sz="2400" dirty="0" smtClean="0">
                <a:effectLst/>
                <a:latin typeface="Arial" panose="020B0604020202020204" pitchFamily="34" charset="0"/>
                <a:ea typeface="Times New Roman" panose="02020603050405020304" pitchFamily="18" charset="0"/>
              </a:rPr>
              <a:t> се пренесува на работната течност во резервоарот. Така во резервоарот секогаш владее </a:t>
            </a:r>
            <a:r>
              <a:rPr lang="mk-MK" sz="2400" dirty="0" err="1" smtClean="0">
                <a:effectLst/>
                <a:latin typeface="Arial" panose="020B0604020202020204" pitchFamily="34" charset="0"/>
                <a:ea typeface="Times New Roman" panose="02020603050405020304" pitchFamily="18" charset="0"/>
              </a:rPr>
              <a:t>натпритисок</a:t>
            </a:r>
            <a:r>
              <a:rPr lang="mk-MK" sz="2400" dirty="0" smtClean="0">
                <a:effectLst/>
                <a:latin typeface="Arial" panose="020B0604020202020204" pitchFamily="34" charset="0"/>
                <a:ea typeface="Times New Roman" panose="02020603050405020304" pitchFamily="18" charset="0"/>
              </a:rPr>
              <a:t> кој овозможува работната течност да се истиснува кон пумпата </a:t>
            </a:r>
            <a:r>
              <a:rPr lang="mk-MK" sz="2400" b="1" dirty="0" smtClean="0">
                <a:effectLst/>
                <a:latin typeface="Arial" panose="020B0604020202020204" pitchFamily="34" charset="0"/>
                <a:ea typeface="Times New Roman" panose="02020603050405020304" pitchFamily="18" charset="0"/>
              </a:rPr>
              <a:t>Р</a:t>
            </a:r>
            <a:r>
              <a:rPr lang="mk-MK" sz="2400" dirty="0" smtClean="0">
                <a:effectLst/>
                <a:latin typeface="Arial" panose="020B0604020202020204" pitchFamily="34" charset="0"/>
                <a:ea typeface="Times New Roman" panose="02020603050405020304" pitchFamily="18" charset="0"/>
              </a:rPr>
              <a:t>. Големината на </a:t>
            </a:r>
            <a:r>
              <a:rPr lang="mk-MK" sz="2400" dirty="0" err="1" smtClean="0">
                <a:effectLst/>
                <a:latin typeface="Arial" panose="020B0604020202020204" pitchFamily="34" charset="0"/>
                <a:ea typeface="Times New Roman" panose="02020603050405020304" pitchFamily="18" charset="0"/>
              </a:rPr>
              <a:t>натпритисокот</a:t>
            </a:r>
            <a:r>
              <a:rPr lang="mk-MK" sz="2400" dirty="0" smtClean="0">
                <a:effectLst/>
                <a:latin typeface="Arial" panose="020B0604020202020204" pitchFamily="34" charset="0"/>
                <a:ea typeface="Times New Roman" panose="02020603050405020304" pitchFamily="18" charset="0"/>
              </a:rPr>
              <a:t> во резервоарот е помал од работниот притисок што го создава пумпата </a:t>
            </a:r>
            <a:r>
              <a:rPr lang="mk-MK" sz="2400" b="1" dirty="0" smtClean="0">
                <a:effectLst/>
                <a:latin typeface="Arial" panose="020B0604020202020204" pitchFamily="34" charset="0"/>
                <a:ea typeface="Times New Roman" panose="02020603050405020304" pitchFamily="18" charset="0"/>
              </a:rPr>
              <a:t>Р</a:t>
            </a:r>
            <a:r>
              <a:rPr lang="mk-MK" sz="2400" dirty="0" smtClean="0">
                <a:effectLst/>
                <a:latin typeface="Arial" panose="020B0604020202020204" pitchFamily="34" charset="0"/>
                <a:ea typeface="Times New Roman" panose="02020603050405020304" pitchFamily="18" charset="0"/>
              </a:rPr>
              <a:t> во хидрауличниот систем.</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291313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799" y="43458"/>
            <a:ext cx="11616267" cy="6340197"/>
          </a:xfrm>
          <a:prstGeom prst="rect">
            <a:avLst/>
          </a:prstGeom>
        </p:spPr>
        <p:txBody>
          <a:bodyPr wrap="square">
            <a:spAutoFit/>
          </a:bodyPr>
          <a:lstStyle/>
          <a:p>
            <a:pPr indent="457200" algn="just">
              <a:spcAft>
                <a:spcPts val="0"/>
              </a:spcAft>
            </a:pPr>
            <a:r>
              <a:rPr lang="mk-MK" sz="2800" b="1" dirty="0" smtClean="0">
                <a:effectLst/>
                <a:latin typeface="Arial" panose="020B0604020202020204" pitchFamily="34" charset="0"/>
                <a:ea typeface="Times New Roman" panose="02020603050405020304" pitchFamily="18" charset="0"/>
              </a:rPr>
              <a:t>ХИДРАУЛИЧНИ АКУМУЛАТОРИ</a:t>
            </a:r>
            <a:endParaRPr lang="en-US" sz="2800" dirty="0" smtClean="0">
              <a:effectLst/>
              <a:latin typeface="Times New Roman" panose="02020603050405020304" pitchFamily="18" charset="0"/>
              <a:ea typeface="Times New Roman" panose="02020603050405020304" pitchFamily="18" charset="0"/>
            </a:endParaRPr>
          </a:p>
          <a:p>
            <a:pPr indent="457200" algn="ctr">
              <a:spcAft>
                <a:spcPts val="0"/>
              </a:spcAft>
            </a:pPr>
            <a:r>
              <a:rPr lang="mk-MK" dirty="0" smtClean="0">
                <a:effectLst/>
                <a:latin typeface="Arial" panose="020B0604020202020204" pitchFamily="34" charset="0"/>
                <a:ea typeface="Times New Roman" panose="02020603050405020304" pitchFamily="18" charset="0"/>
              </a:rPr>
              <a:t> </a:t>
            </a:r>
            <a:endParaRPr lang="en-US"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Хидрауличните акумулатори се уреди кои овозможуваат акумулирање на потенцијалната енергија на работната течност. Во нив се акумулира работна течност под притисок во време кога потрошувачите во системот не ја користат во целост, а им се предава на потрошувачите кога тие ќе се вклучат со полн капацитет.</a:t>
            </a:r>
            <a:endParaRPr lang="en-US" sz="24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Примената на хидрауличните акумулатори е особено важна во системите кај кои е потребно да се развие, повремено, голем притисок кој значително го преминува средниот притисок на течноста во системот. Бидејќи работната течност, односно енергијата, акумулирана во акумулаторот може да му ја предаде на системот за многу кратко време, акумулаторот краткотрајно може да развие голема моќност. Освен тоа, акумулаторот служи како извор на енергија ако пумпата за кратко време престане да работи, како компензатор на загубите на работна течност поради течење низ процепите, а служи и за амортизација на хидрауличните удари. Исто така служи и за придушување на осцилациите на притисокот во хидрауличниот систем.</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798493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6267" y="-25666"/>
            <a:ext cx="10684933" cy="6815008"/>
          </a:xfrm>
          <a:prstGeom prst="rect">
            <a:avLst/>
          </a:prstGeom>
        </p:spPr>
      </p:pic>
    </p:spTree>
    <p:extLst>
      <p:ext uri="{BB962C8B-B14F-4D97-AF65-F5344CB8AC3E}">
        <p14:creationId xmlns:p14="http://schemas.microsoft.com/office/powerpoint/2010/main" val="411520119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5630" y="1371599"/>
            <a:ext cx="11669721" cy="4182533"/>
          </a:xfrm>
          <a:prstGeom prst="rect">
            <a:avLst/>
          </a:prstGeom>
        </p:spPr>
      </p:pic>
    </p:spTree>
    <p:extLst>
      <p:ext uri="{BB962C8B-B14F-4D97-AF65-F5344CB8AC3E}">
        <p14:creationId xmlns:p14="http://schemas.microsoft.com/office/powerpoint/2010/main" val="1971294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4471" y="1320799"/>
            <a:ext cx="11252722" cy="4250267"/>
          </a:xfrm>
          <a:prstGeom prst="rect">
            <a:avLst/>
          </a:prstGeom>
        </p:spPr>
      </p:pic>
    </p:spTree>
    <p:extLst>
      <p:ext uri="{BB962C8B-B14F-4D97-AF65-F5344CB8AC3E}">
        <p14:creationId xmlns:p14="http://schemas.microsoft.com/office/powerpoint/2010/main" val="187881144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66800" y="180164"/>
            <a:ext cx="10159999" cy="6563303"/>
          </a:xfrm>
          <a:prstGeom prst="rect">
            <a:avLst/>
          </a:prstGeom>
        </p:spPr>
      </p:pic>
    </p:spTree>
    <p:extLst>
      <p:ext uri="{BB962C8B-B14F-4D97-AF65-F5344CB8AC3E}">
        <p14:creationId xmlns:p14="http://schemas.microsoft.com/office/powerpoint/2010/main" val="24646718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600" y="372533"/>
            <a:ext cx="11430000" cy="5262979"/>
          </a:xfrm>
          <a:prstGeom prst="rect">
            <a:avLst/>
          </a:prstGeom>
        </p:spPr>
        <p:txBody>
          <a:bodyPr wrap="square">
            <a:spAutoFit/>
          </a:bodyPr>
          <a:lstStyle/>
          <a:p>
            <a:pPr indent="457200" algn="just">
              <a:spcAft>
                <a:spcPts val="0"/>
              </a:spcAft>
            </a:pPr>
            <a:r>
              <a:rPr lang="mk-MK" sz="2400" dirty="0" smtClean="0">
                <a:effectLst/>
                <a:latin typeface="Arial" panose="020B0604020202020204" pitchFamily="34" charset="0"/>
                <a:ea typeface="Times New Roman" panose="02020603050405020304" pitchFamily="18" charset="0"/>
              </a:rPr>
              <a:t>Кај овие акумулатори гасот е одделен од работната течност со клип </a:t>
            </a:r>
            <a:r>
              <a:rPr lang="mk-MK" sz="2400" b="1" dirty="0" smtClean="0">
                <a:effectLst/>
                <a:latin typeface="Arial" panose="020B0604020202020204" pitchFamily="34" charset="0"/>
                <a:ea typeface="Times New Roman" panose="02020603050405020304" pitchFamily="18" charset="0"/>
              </a:rPr>
              <a:t>3</a:t>
            </a:r>
            <a:r>
              <a:rPr lang="mk-MK" sz="2400" dirty="0" smtClean="0">
                <a:effectLst/>
                <a:latin typeface="Arial" panose="020B0604020202020204" pitchFamily="34" charset="0"/>
                <a:ea typeface="Times New Roman" panose="02020603050405020304" pitchFamily="18" charset="0"/>
              </a:rPr>
              <a:t> со </a:t>
            </a:r>
            <a:r>
              <a:rPr lang="mk-MK" sz="2400" dirty="0" err="1" smtClean="0">
                <a:effectLst/>
                <a:latin typeface="Arial" panose="020B0604020202020204" pitchFamily="34" charset="0"/>
                <a:ea typeface="Times New Roman" panose="02020603050405020304" pitchFamily="18" charset="0"/>
              </a:rPr>
              <a:t>заптивни</a:t>
            </a:r>
            <a:r>
              <a:rPr lang="mk-MK" sz="2400" dirty="0" smtClean="0">
                <a:effectLst/>
                <a:latin typeface="Arial" panose="020B0604020202020204" pitchFamily="34" charset="0"/>
                <a:ea typeface="Times New Roman" panose="02020603050405020304" pitchFamily="18" charset="0"/>
              </a:rPr>
              <a:t> гумени прстени. Горниот дел на акумулаторот, преку гасниот вентил </a:t>
            </a:r>
            <a:r>
              <a:rPr lang="mk-MK" sz="2400" b="1" dirty="0" smtClean="0">
                <a:effectLst/>
                <a:latin typeface="Arial" panose="020B0604020202020204" pitchFamily="34" charset="0"/>
                <a:ea typeface="Times New Roman" panose="02020603050405020304" pitchFamily="18" charset="0"/>
              </a:rPr>
              <a:t>5</a:t>
            </a:r>
            <a:r>
              <a:rPr lang="mk-MK" sz="2400" dirty="0" smtClean="0">
                <a:effectLst/>
                <a:latin typeface="Arial" panose="020B0604020202020204" pitchFamily="34" charset="0"/>
                <a:ea typeface="Times New Roman" panose="02020603050405020304" pitchFamily="18" charset="0"/>
              </a:rPr>
              <a:t> се полни со гас под притисок </a:t>
            </a:r>
            <a:r>
              <a:rPr lang="mk-MK" sz="2400" b="1" dirty="0" smtClean="0">
                <a:effectLst/>
                <a:latin typeface="Arial" panose="020B0604020202020204" pitchFamily="34" charset="0"/>
                <a:ea typeface="Times New Roman" panose="02020603050405020304" pitchFamily="18" charset="0"/>
              </a:rPr>
              <a:t>4</a:t>
            </a:r>
            <a:r>
              <a:rPr lang="mk-MK" sz="2400" dirty="0" smtClean="0">
                <a:effectLst/>
                <a:latin typeface="Arial" panose="020B0604020202020204" pitchFamily="34" charset="0"/>
                <a:ea typeface="Times New Roman" panose="02020603050405020304" pitchFamily="18" charset="0"/>
              </a:rPr>
              <a:t>. Кога работната течност </a:t>
            </a:r>
            <a:r>
              <a:rPr lang="mk-MK" sz="2400" b="1" dirty="0" smtClean="0">
                <a:effectLst/>
                <a:latin typeface="Arial" panose="020B0604020202020204" pitchFamily="34" charset="0"/>
                <a:ea typeface="Times New Roman" panose="02020603050405020304" pitchFamily="18" charset="0"/>
              </a:rPr>
              <a:t>2</a:t>
            </a:r>
            <a:r>
              <a:rPr lang="mk-MK" sz="2400" dirty="0" smtClean="0">
                <a:effectLst/>
                <a:latin typeface="Arial" panose="020B0604020202020204" pitchFamily="34" charset="0"/>
                <a:ea typeface="Times New Roman" panose="02020603050405020304" pitchFamily="18" charset="0"/>
              </a:rPr>
              <a:t> под притисок влегува во акумулаторот, клипот се поместува нагоре збивајќи го гасот, додека притисоците не се изедначат. Кога притисокот на работната течност во системот ќе опадне, поради поголема потрошувачка, акумулаторот враќа еден дел од работната течност во системот. Поради тоа притисокот во акумулаторот опаѓа и гасот го потиснува клипот надолу при што дел од течноста се враќа во системот.</a:t>
            </a:r>
            <a:endParaRPr lang="en-US" sz="24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Гасните </a:t>
            </a:r>
            <a:r>
              <a:rPr lang="mk-MK" sz="2400" dirty="0" err="1" smtClean="0">
                <a:effectLst/>
                <a:latin typeface="Arial" panose="020B0604020202020204" pitchFamily="34" charset="0"/>
                <a:ea typeface="Times New Roman" panose="02020603050405020304" pitchFamily="18" charset="0"/>
              </a:rPr>
              <a:t>клипни</a:t>
            </a:r>
            <a:r>
              <a:rPr lang="mk-MK" sz="2400" dirty="0" smtClean="0">
                <a:effectLst/>
                <a:latin typeface="Arial" panose="020B0604020202020204" pitchFamily="34" charset="0"/>
                <a:ea typeface="Times New Roman" panose="02020603050405020304" pitchFamily="18" charset="0"/>
              </a:rPr>
              <a:t> акумулатори се со едноставна конструкција, добри се за високи притисоци и високи температури и можат да акумулираат големо количество на енергија.  </a:t>
            </a:r>
            <a:endParaRPr lang="en-US" sz="24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Недостатоци им се загубите поради триење, инерцијата на клипот и нецелосната херметичност.</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349442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0845" y="592667"/>
            <a:ext cx="11411555" cy="5462637"/>
          </a:xfrm>
          <a:prstGeom prst="rect">
            <a:avLst/>
          </a:prstGeom>
        </p:spPr>
      </p:pic>
    </p:spTree>
    <p:extLst>
      <p:ext uri="{BB962C8B-B14F-4D97-AF65-F5344CB8AC3E}">
        <p14:creationId xmlns:p14="http://schemas.microsoft.com/office/powerpoint/2010/main" val="182163094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8133" y="812801"/>
            <a:ext cx="10752667" cy="3416320"/>
          </a:xfrm>
          <a:prstGeom prst="rect">
            <a:avLst/>
          </a:prstGeom>
        </p:spPr>
        <p:txBody>
          <a:bodyPr wrap="square">
            <a:spAutoFit/>
          </a:bodyPr>
          <a:lstStyle/>
          <a:p>
            <a:pPr indent="457200" algn="just">
              <a:spcAft>
                <a:spcPts val="0"/>
              </a:spcAft>
            </a:pPr>
            <a:r>
              <a:rPr lang="mk-MK" sz="2400" dirty="0" smtClean="0">
                <a:effectLst/>
                <a:latin typeface="Arial" panose="020B0604020202020204" pitchFamily="34" charset="0"/>
                <a:ea typeface="Times New Roman" panose="02020603050405020304" pitchFamily="18" charset="0"/>
              </a:rPr>
              <a:t>Кај овие акумулатори гасот и работната течност се одделени со мембрана од гума. Волуменот на мембраната се исполнува со гас под притисок преку вентилот за гас </a:t>
            </a:r>
            <a:r>
              <a:rPr lang="mk-MK" sz="2400" b="1" dirty="0" smtClean="0">
                <a:effectLst/>
                <a:latin typeface="Arial" panose="020B0604020202020204" pitchFamily="34" charset="0"/>
                <a:ea typeface="Times New Roman" panose="02020603050405020304" pitchFamily="18" charset="0"/>
              </a:rPr>
              <a:t>5</a:t>
            </a:r>
            <a:r>
              <a:rPr lang="mk-MK" sz="2400" dirty="0" smtClean="0">
                <a:effectLst/>
                <a:latin typeface="Arial" panose="020B0604020202020204" pitchFamily="34" charset="0"/>
                <a:ea typeface="Times New Roman" panose="02020603050405020304" pitchFamily="18" charset="0"/>
              </a:rPr>
              <a:t>. Кога притисокот во системот ќе порасне, работната течност влегува низ отворот </a:t>
            </a:r>
            <a:r>
              <a:rPr lang="mk-MK" sz="2400" b="1" dirty="0" smtClean="0">
                <a:effectLst/>
                <a:latin typeface="Arial" panose="020B0604020202020204" pitchFamily="34" charset="0"/>
                <a:ea typeface="Times New Roman" panose="02020603050405020304" pitchFamily="18" charset="0"/>
              </a:rPr>
              <a:t>2</a:t>
            </a:r>
            <a:r>
              <a:rPr lang="mk-MK" sz="2400" dirty="0" smtClean="0">
                <a:effectLst/>
                <a:latin typeface="Arial" panose="020B0604020202020204" pitchFamily="34" charset="0"/>
                <a:ea typeface="Times New Roman" panose="02020603050405020304" pitchFamily="18" charset="0"/>
              </a:rPr>
              <a:t>. Под притисокот на работната течност волуменот на мембраната со гасот се намалува, а притисокот на гасот се зголемува сè додека притисоците не се изедначат. Кога притисокот на работната течност во системот ќе опадне мембраната со гасот го зголемува својот волумен и враќа дел од работната течност во системот. </a:t>
            </a:r>
            <a:r>
              <a:rPr lang="mk-MK" sz="2400" dirty="0" err="1" smtClean="0">
                <a:effectLst/>
                <a:latin typeface="Arial" panose="020B0604020202020204" pitchFamily="34" charset="0"/>
                <a:ea typeface="Times New Roman" panose="02020603050405020304" pitchFamily="18" charset="0"/>
              </a:rPr>
              <a:t>Мембранските</a:t>
            </a:r>
            <a:r>
              <a:rPr lang="mk-MK" sz="2400" dirty="0" smtClean="0">
                <a:effectLst/>
                <a:latin typeface="Arial" panose="020B0604020202020204" pitchFamily="34" charset="0"/>
                <a:ea typeface="Times New Roman" panose="02020603050405020304" pitchFamily="18" charset="0"/>
              </a:rPr>
              <a:t> акумулатори почесто се користат во практиката.</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261470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1199" y="491067"/>
            <a:ext cx="11006667" cy="4124206"/>
          </a:xfrm>
          <a:prstGeom prst="rect">
            <a:avLst/>
          </a:prstGeom>
        </p:spPr>
        <p:txBody>
          <a:bodyPr wrap="square">
            <a:spAutoFit/>
          </a:bodyPr>
          <a:lstStyle/>
          <a:p>
            <a:pPr indent="457200" algn="just">
              <a:spcAft>
                <a:spcPts val="0"/>
              </a:spcAft>
            </a:pPr>
            <a:r>
              <a:rPr lang="mk-MK" sz="2800" b="1" dirty="0" smtClean="0">
                <a:effectLst/>
                <a:latin typeface="Arial" panose="020B0604020202020204" pitchFamily="34" charset="0"/>
                <a:ea typeface="Times New Roman" panose="02020603050405020304" pitchFamily="18" charset="0"/>
              </a:rPr>
              <a:t>ЦЕВКОВОДИ И ПРИКЛУЧНИ ЕЛЕМЕНТИ</a:t>
            </a:r>
            <a:endParaRPr lang="en-US" sz="2800" dirty="0" smtClean="0">
              <a:effectLst/>
              <a:latin typeface="Times New Roman" panose="02020603050405020304" pitchFamily="18" charset="0"/>
              <a:ea typeface="Times New Roman" panose="02020603050405020304" pitchFamily="18" charset="0"/>
            </a:endParaRPr>
          </a:p>
          <a:p>
            <a:pPr indent="457200" algn="ctr">
              <a:spcAft>
                <a:spcPts val="0"/>
              </a:spcAft>
            </a:pPr>
            <a:r>
              <a:rPr lang="mk-MK" dirty="0" smtClean="0">
                <a:effectLst/>
                <a:latin typeface="Arial" panose="020B0604020202020204" pitchFamily="34" charset="0"/>
                <a:ea typeface="Times New Roman" panose="02020603050405020304" pitchFamily="18" charset="0"/>
              </a:rPr>
              <a:t> </a:t>
            </a:r>
            <a:endParaRPr lang="en-US"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Цевководите се основни компоненти на секој хидрауличен систем, т.е. на нив отпаѓа 30% од вкупната маса на системот. Служат за поврзување на сите компоненти од системот и за пренесување на работната течност под притисок. Под цевководи се подразбираат крути метални цевки, </a:t>
            </a:r>
            <a:r>
              <a:rPr lang="mk-MK" sz="2400" dirty="0" err="1" smtClean="0">
                <a:effectLst/>
                <a:latin typeface="Arial" panose="020B0604020202020204" pitchFamily="34" charset="0"/>
                <a:ea typeface="Times New Roman" panose="02020603050405020304" pitchFamily="18" charset="0"/>
              </a:rPr>
              <a:t>свиткувачки</a:t>
            </a:r>
            <a:r>
              <a:rPr lang="mk-MK" sz="2400" dirty="0" smtClean="0">
                <a:effectLst/>
                <a:latin typeface="Arial" panose="020B0604020202020204" pitchFamily="34" charset="0"/>
                <a:ea typeface="Times New Roman" panose="02020603050405020304" pitchFamily="18" charset="0"/>
              </a:rPr>
              <a:t> </a:t>
            </a:r>
            <a:r>
              <a:rPr lang="mk-MK" sz="2400" dirty="0" err="1" smtClean="0">
                <a:effectLst/>
                <a:latin typeface="Arial" panose="020B0604020202020204" pitchFamily="34" charset="0"/>
                <a:ea typeface="Times New Roman" panose="02020603050405020304" pitchFamily="18" charset="0"/>
              </a:rPr>
              <a:t>цевни</a:t>
            </a:r>
            <a:r>
              <a:rPr lang="mk-MK" sz="2400" dirty="0" smtClean="0">
                <a:effectLst/>
                <a:latin typeface="Arial" panose="020B0604020202020204" pitchFamily="34" charset="0"/>
                <a:ea typeface="Times New Roman" panose="02020603050405020304" pitchFamily="18" charset="0"/>
              </a:rPr>
              <a:t> водови (еластични црева), подвижни врски на црева и сл.</a:t>
            </a:r>
            <a:endParaRPr lang="en-US" sz="24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Цевководите, според важноста, можат да се поделат на </a:t>
            </a:r>
            <a:r>
              <a:rPr lang="mk-MK" sz="2400" b="1" dirty="0" smtClean="0">
                <a:effectLst/>
                <a:latin typeface="Arial" panose="020B0604020202020204" pitchFamily="34" charset="0"/>
                <a:ea typeface="Times New Roman" panose="02020603050405020304" pitchFamily="18" charset="0"/>
              </a:rPr>
              <a:t>главни</a:t>
            </a:r>
            <a:r>
              <a:rPr lang="mk-MK" sz="2400" dirty="0" smtClean="0">
                <a:effectLst/>
                <a:latin typeface="Arial" panose="020B0604020202020204" pitchFamily="34" charset="0"/>
                <a:ea typeface="Times New Roman" panose="02020603050405020304" pitchFamily="18" charset="0"/>
              </a:rPr>
              <a:t> или </a:t>
            </a:r>
            <a:r>
              <a:rPr lang="mk-MK" sz="2400" b="1" dirty="0" smtClean="0">
                <a:effectLst/>
                <a:latin typeface="Arial" panose="020B0604020202020204" pitchFamily="34" charset="0"/>
                <a:ea typeface="Times New Roman" panose="02020603050405020304" pitchFamily="18" charset="0"/>
              </a:rPr>
              <a:t>магистрални</a:t>
            </a:r>
            <a:r>
              <a:rPr lang="mk-MK" sz="2400" dirty="0" smtClean="0">
                <a:effectLst/>
                <a:latin typeface="Arial" panose="020B0604020202020204" pitchFamily="34" charset="0"/>
                <a:ea typeface="Times New Roman" panose="02020603050405020304" pitchFamily="18" charset="0"/>
              </a:rPr>
              <a:t>, кои ги поврзуваат главните елементи од хидрауличниот систем и на </a:t>
            </a:r>
            <a:r>
              <a:rPr lang="mk-MK" sz="2400" b="1" dirty="0" smtClean="0">
                <a:effectLst/>
                <a:latin typeface="Arial" panose="020B0604020202020204" pitchFamily="34" charset="0"/>
                <a:ea typeface="Times New Roman" panose="02020603050405020304" pitchFamily="18" charset="0"/>
              </a:rPr>
              <a:t>помошни</a:t>
            </a:r>
            <a:r>
              <a:rPr lang="mk-MK" sz="2400" dirty="0" smtClean="0">
                <a:effectLst/>
                <a:latin typeface="Arial" panose="020B0604020202020204" pitchFamily="34" charset="0"/>
                <a:ea typeface="Times New Roman" panose="02020603050405020304" pitchFamily="18" charset="0"/>
              </a:rPr>
              <a:t> делови со кои се поврзуваат одделни елементи.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647143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1199" y="355600"/>
            <a:ext cx="11040533" cy="4524315"/>
          </a:xfrm>
          <a:prstGeom prst="rect">
            <a:avLst/>
          </a:prstGeom>
        </p:spPr>
        <p:txBody>
          <a:bodyPr wrap="square">
            <a:spAutoFit/>
          </a:bodyPr>
          <a:lstStyle/>
          <a:p>
            <a:pPr indent="457200" algn="just">
              <a:spcAft>
                <a:spcPts val="0"/>
              </a:spcAft>
            </a:pPr>
            <a:r>
              <a:rPr lang="mk-MK" sz="2400" dirty="0" smtClean="0">
                <a:effectLst/>
                <a:latin typeface="Arial" panose="020B0604020202020204" pitchFamily="34" charset="0"/>
                <a:ea typeface="Times New Roman" panose="02020603050405020304" pitchFamily="18" charset="0"/>
              </a:rPr>
              <a:t>Според функцијата цевководот може да биде:</a:t>
            </a:r>
            <a:endParaRPr lang="en-US" sz="24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 </a:t>
            </a:r>
            <a:r>
              <a:rPr lang="mk-MK" sz="2400" b="1" dirty="0" err="1" smtClean="0">
                <a:effectLst/>
                <a:latin typeface="Arial" panose="020B0604020202020204" pitchFamily="34" charset="0"/>
                <a:ea typeface="Times New Roman" panose="02020603050405020304" pitchFamily="18" charset="0"/>
              </a:rPr>
              <a:t>шмукувачки</a:t>
            </a:r>
            <a:r>
              <a:rPr lang="mk-MK" sz="2400" dirty="0" smtClean="0">
                <a:effectLst/>
                <a:latin typeface="Arial" panose="020B0604020202020204" pitchFamily="34" charset="0"/>
                <a:ea typeface="Times New Roman" panose="02020603050405020304" pitchFamily="18" charset="0"/>
              </a:rPr>
              <a:t>, кој е дел од магистралниот цевковод и го поврзува резервоарот со пумпата;</a:t>
            </a:r>
            <a:endParaRPr lang="en-US" sz="24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 </a:t>
            </a:r>
            <a:r>
              <a:rPr lang="mk-MK" sz="2400" b="1" dirty="0" err="1" smtClean="0">
                <a:effectLst/>
                <a:latin typeface="Arial" panose="020B0604020202020204" pitchFamily="34" charset="0"/>
                <a:ea typeface="Times New Roman" panose="02020603050405020304" pitchFamily="18" charset="0"/>
              </a:rPr>
              <a:t>потисен</a:t>
            </a:r>
            <a:r>
              <a:rPr lang="mk-MK" sz="2400" b="1" dirty="0" smtClean="0">
                <a:effectLst/>
                <a:latin typeface="Arial" panose="020B0604020202020204" pitchFamily="34" charset="0"/>
                <a:ea typeface="Times New Roman" panose="02020603050405020304" pitchFamily="18" charset="0"/>
              </a:rPr>
              <a:t> (напоен</a:t>
            </a:r>
            <a:r>
              <a:rPr lang="mk-MK" sz="2400" dirty="0" smtClean="0">
                <a:effectLst/>
                <a:latin typeface="Arial" panose="020B0604020202020204" pitchFamily="34" charset="0"/>
                <a:ea typeface="Times New Roman" panose="02020603050405020304" pitchFamily="18" charset="0"/>
              </a:rPr>
              <a:t>), со кој се пренесува течноста од пумпата до извршните елементи;</a:t>
            </a:r>
            <a:endParaRPr lang="en-US" sz="24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 </a:t>
            </a:r>
            <a:r>
              <a:rPr lang="mk-MK" sz="2400" b="1" dirty="0" smtClean="0">
                <a:effectLst/>
                <a:latin typeface="Arial" panose="020B0604020202020204" pitchFamily="34" charset="0"/>
                <a:ea typeface="Times New Roman" panose="02020603050405020304" pitchFamily="18" charset="0"/>
              </a:rPr>
              <a:t>повратен</a:t>
            </a:r>
            <a:r>
              <a:rPr lang="mk-MK" sz="2400" dirty="0" smtClean="0">
                <a:effectLst/>
                <a:latin typeface="Arial" panose="020B0604020202020204" pitchFamily="34" charset="0"/>
                <a:ea typeface="Times New Roman" panose="02020603050405020304" pitchFamily="18" charset="0"/>
              </a:rPr>
              <a:t>, со кој се враќа употребената течност од извршните елементи назад во резервоарот. </a:t>
            </a:r>
            <a:endParaRPr lang="en-US" sz="24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Изборот и димензиите на цевководот зависат од: големината на протокот, брзината на струење, големината на работниот притисок, должината на цевководот и др.</a:t>
            </a:r>
            <a:endParaRPr lang="en-US" sz="24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Со приклучните елементи се поврзуваат цевките меѓусебно и цевките со хидрауличните компоненти (пумпи, </a:t>
            </a:r>
            <a:r>
              <a:rPr lang="mk-MK" sz="2400" dirty="0" err="1" smtClean="0">
                <a:effectLst/>
                <a:latin typeface="Arial" panose="020B0604020202020204" pitchFamily="34" charset="0"/>
                <a:ea typeface="Times New Roman" panose="02020603050405020304" pitchFamily="18" charset="0"/>
              </a:rPr>
              <a:t>хидромотори</a:t>
            </a:r>
            <a:r>
              <a:rPr lang="mk-MK" sz="2400" dirty="0" smtClean="0">
                <a:effectLst/>
                <a:latin typeface="Arial" panose="020B0604020202020204" pitchFamily="34" charset="0"/>
                <a:ea typeface="Times New Roman" panose="02020603050405020304" pitchFamily="18" charset="0"/>
              </a:rPr>
              <a:t>, вентили и сл.).</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1413068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9683" y="1185333"/>
            <a:ext cx="11852115" cy="4571999"/>
          </a:xfrm>
          <a:prstGeom prst="rect">
            <a:avLst/>
          </a:prstGeom>
        </p:spPr>
      </p:pic>
    </p:spTree>
    <p:extLst>
      <p:ext uri="{BB962C8B-B14F-4D97-AF65-F5344CB8AC3E}">
        <p14:creationId xmlns:p14="http://schemas.microsoft.com/office/powerpoint/2010/main" val="52696782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4533" y="660400"/>
            <a:ext cx="8009467" cy="3046988"/>
          </a:xfrm>
          <a:prstGeom prst="rect">
            <a:avLst/>
          </a:prstGeom>
        </p:spPr>
        <p:txBody>
          <a:bodyPr wrap="square">
            <a:spAutoFit/>
          </a:bodyPr>
          <a:lstStyle/>
          <a:p>
            <a:pPr indent="457200" algn="just">
              <a:spcAft>
                <a:spcPts val="0"/>
              </a:spcAft>
            </a:pPr>
            <a:r>
              <a:rPr lang="mk-MK" sz="2400" b="1" dirty="0" err="1" smtClean="0">
                <a:effectLst/>
                <a:latin typeface="Arial" panose="020B0604020202020204" pitchFamily="34" charset="0"/>
                <a:ea typeface="Times New Roman" panose="02020603050405020304" pitchFamily="18" charset="0"/>
              </a:rPr>
              <a:t>Свиткувачки</a:t>
            </a:r>
            <a:r>
              <a:rPr lang="mk-MK" sz="2400" b="1" dirty="0" smtClean="0">
                <a:effectLst/>
                <a:latin typeface="Arial" panose="020B0604020202020204" pitchFamily="34" charset="0"/>
                <a:ea typeface="Times New Roman" panose="02020603050405020304" pitchFamily="18" charset="0"/>
              </a:rPr>
              <a:t> </a:t>
            </a:r>
            <a:r>
              <a:rPr lang="mk-MK" sz="2400" b="1" dirty="0" err="1" smtClean="0">
                <a:effectLst/>
                <a:latin typeface="Arial" panose="020B0604020202020204" pitchFamily="34" charset="0"/>
                <a:ea typeface="Times New Roman" panose="02020603050405020304" pitchFamily="18" charset="0"/>
              </a:rPr>
              <a:t>цевни</a:t>
            </a:r>
            <a:r>
              <a:rPr lang="mk-MK" sz="2400" b="1" dirty="0" smtClean="0">
                <a:effectLst/>
                <a:latin typeface="Arial" panose="020B0604020202020204" pitchFamily="34" charset="0"/>
                <a:ea typeface="Times New Roman" panose="02020603050405020304" pitchFamily="18" charset="0"/>
              </a:rPr>
              <a:t> водови</a:t>
            </a:r>
            <a:endParaRPr lang="en-US" sz="24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b="1" dirty="0" smtClean="0">
                <a:effectLst/>
                <a:latin typeface="Arial" panose="020B0604020202020204" pitchFamily="34" charset="0"/>
                <a:ea typeface="Times New Roman" panose="02020603050405020304" pitchFamily="18" charset="0"/>
              </a:rPr>
              <a:t> </a:t>
            </a:r>
            <a:endParaRPr lang="en-US" sz="24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Овие водови се користат кога е потребно да се постави цевковод меѓу подвижни делови на машини или уреди.</a:t>
            </a:r>
            <a:endParaRPr lang="en-US" sz="2400" dirty="0" smtClean="0">
              <a:effectLst/>
              <a:latin typeface="Times New Roman" panose="02020603050405020304" pitchFamily="18" charset="0"/>
              <a:ea typeface="Times New Roman" panose="02020603050405020304" pitchFamily="18" charset="0"/>
            </a:endParaRPr>
          </a:p>
          <a:p>
            <a:pPr indent="457200" algn="just">
              <a:spcAft>
                <a:spcPts val="0"/>
              </a:spcAft>
            </a:pPr>
            <a:r>
              <a:rPr lang="mk-MK" sz="2400" dirty="0" smtClean="0">
                <a:effectLst/>
                <a:latin typeface="Arial" panose="020B0604020202020204" pitchFamily="34" charset="0"/>
                <a:ea typeface="Times New Roman" panose="02020603050405020304" pitchFamily="18" charset="0"/>
              </a:rPr>
              <a:t>Се разликуваат </a:t>
            </a:r>
            <a:r>
              <a:rPr lang="mk-MK" sz="2400" b="1" dirty="0" smtClean="0">
                <a:effectLst/>
                <a:latin typeface="Arial" panose="020B0604020202020204" pitchFamily="34" charset="0"/>
                <a:ea typeface="Times New Roman" panose="02020603050405020304" pitchFamily="18" charset="0"/>
              </a:rPr>
              <a:t>гумени</a:t>
            </a:r>
            <a:r>
              <a:rPr lang="mk-MK" sz="2400" dirty="0" smtClean="0">
                <a:effectLst/>
                <a:latin typeface="Arial" panose="020B0604020202020204" pitchFamily="34" charset="0"/>
                <a:ea typeface="Times New Roman" panose="02020603050405020304" pitchFamily="18" charset="0"/>
              </a:rPr>
              <a:t> и </a:t>
            </a:r>
            <a:r>
              <a:rPr lang="mk-MK" sz="2400" b="1" dirty="0" smtClean="0">
                <a:effectLst/>
                <a:latin typeface="Arial" panose="020B0604020202020204" pitchFamily="34" charset="0"/>
                <a:ea typeface="Times New Roman" panose="02020603050405020304" pitchFamily="18" charset="0"/>
              </a:rPr>
              <a:t>метални </a:t>
            </a:r>
            <a:r>
              <a:rPr lang="mk-MK" sz="2400" b="1" dirty="0" err="1" smtClean="0">
                <a:effectLst/>
                <a:latin typeface="Arial" panose="020B0604020202020204" pitchFamily="34" charset="0"/>
                <a:ea typeface="Times New Roman" panose="02020603050405020304" pitchFamily="18" charset="0"/>
              </a:rPr>
              <a:t>свиткувачки</a:t>
            </a:r>
            <a:r>
              <a:rPr lang="mk-MK" sz="2400" b="1" dirty="0" smtClean="0">
                <a:effectLst/>
                <a:latin typeface="Arial" panose="020B0604020202020204" pitchFamily="34" charset="0"/>
                <a:ea typeface="Times New Roman" panose="02020603050405020304" pitchFamily="18" charset="0"/>
              </a:rPr>
              <a:t> водови</a:t>
            </a:r>
            <a:r>
              <a:rPr lang="mk-MK" sz="2400" dirty="0" smtClean="0">
                <a:effectLst/>
                <a:latin typeface="Arial" panose="020B0604020202020204" pitchFamily="34" charset="0"/>
                <a:ea typeface="Times New Roman" panose="02020603050405020304" pitchFamily="18" charset="0"/>
              </a:rPr>
              <a:t>. Во првата група спаѓаат и </a:t>
            </a:r>
            <a:r>
              <a:rPr lang="mk-MK" sz="2400" dirty="0" err="1" smtClean="0">
                <a:effectLst/>
                <a:latin typeface="Arial" panose="020B0604020202020204" pitchFamily="34" charset="0"/>
                <a:ea typeface="Times New Roman" panose="02020603050405020304" pitchFamily="18" charset="0"/>
              </a:rPr>
              <a:t>свиткувачките</a:t>
            </a:r>
            <a:r>
              <a:rPr lang="mk-MK" sz="2400" dirty="0" smtClean="0">
                <a:effectLst/>
                <a:latin typeface="Arial" panose="020B0604020202020204" pitchFamily="34" charset="0"/>
                <a:ea typeface="Times New Roman" panose="02020603050405020304" pitchFamily="18" charset="0"/>
              </a:rPr>
              <a:t> </a:t>
            </a:r>
            <a:r>
              <a:rPr lang="mk-MK" sz="2400" dirty="0" err="1" smtClean="0">
                <a:effectLst/>
                <a:latin typeface="Arial" panose="020B0604020202020204" pitchFamily="34" charset="0"/>
                <a:ea typeface="Times New Roman" panose="02020603050405020304" pitchFamily="18" charset="0"/>
              </a:rPr>
              <a:t>свиткувачки</a:t>
            </a:r>
            <a:r>
              <a:rPr lang="mk-MK" sz="2400" dirty="0" smtClean="0">
                <a:effectLst/>
                <a:latin typeface="Arial" panose="020B0604020202020204" pitchFamily="34" charset="0"/>
                <a:ea typeface="Times New Roman" panose="02020603050405020304" pitchFamily="18" charset="0"/>
              </a:rPr>
              <a:t> водови од гумирана ткаенина.</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5530441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9647" y="745067"/>
            <a:ext cx="11857421" cy="5333999"/>
          </a:xfrm>
          <a:prstGeom prst="rect">
            <a:avLst/>
          </a:prstGeom>
        </p:spPr>
      </p:pic>
    </p:spTree>
    <p:extLst>
      <p:ext uri="{BB962C8B-B14F-4D97-AF65-F5344CB8AC3E}">
        <p14:creationId xmlns:p14="http://schemas.microsoft.com/office/powerpoint/2010/main" val="163337139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4639" y="1286933"/>
            <a:ext cx="11795231" cy="4318000"/>
          </a:xfrm>
          <a:prstGeom prst="rect">
            <a:avLst/>
          </a:prstGeom>
        </p:spPr>
      </p:pic>
    </p:spTree>
    <p:extLst>
      <p:ext uri="{BB962C8B-B14F-4D97-AF65-F5344CB8AC3E}">
        <p14:creationId xmlns:p14="http://schemas.microsoft.com/office/powerpoint/2010/main" val="934826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9867" y="338667"/>
            <a:ext cx="10143066" cy="4062651"/>
          </a:xfrm>
          <a:prstGeom prst="rect">
            <a:avLst/>
          </a:prstGeom>
        </p:spPr>
        <p:txBody>
          <a:bodyPr wrap="square">
            <a:spAutoFit/>
          </a:bodyPr>
          <a:lstStyle/>
          <a:p>
            <a:pPr indent="457200" algn="just">
              <a:spcAft>
                <a:spcPts val="0"/>
              </a:spcAft>
            </a:pPr>
            <a:r>
              <a:rPr lang="mk-MK" sz="2400" dirty="0" smtClean="0">
                <a:effectLst/>
                <a:latin typeface="Arial" panose="020B0604020202020204" pitchFamily="34" charset="0"/>
                <a:ea typeface="Times New Roman" panose="02020603050405020304" pitchFamily="18" charset="0"/>
              </a:rPr>
              <a:t>Разводниот елемент кај разводниците со кружно движење на разводниот елемент, кој обично е со цилиндричен, а поретко со кружен облик, прави кружно движење при заземање на определени положби на вклучување. Кружниот разводен елемент мора да биде урамнотежен во однос на статичката сила на притисок на работната течност, зашто во спротивно ќе биде притиснат на едната страна, при што би се развиле големи сили на триење. Кружните разводни елементи се урамнотежуваат со дијаметрално спротивно дејствување на притисокот на работната течност врз вртливиот елемент.</a:t>
            </a:r>
            <a:endParaRPr lang="en-US" sz="2400" dirty="0" smtClean="0">
              <a:effectLst/>
              <a:latin typeface="Times New Roman" panose="02020603050405020304" pitchFamily="18" charset="0"/>
              <a:ea typeface="Times New Roman" panose="02020603050405020304" pitchFamily="18" charset="0"/>
            </a:endParaRPr>
          </a:p>
          <a:p>
            <a:pPr>
              <a:spcAft>
                <a:spcPts val="0"/>
              </a:spcAft>
            </a:pPr>
            <a:r>
              <a:rPr lang="mk-MK" dirty="0" smtClean="0">
                <a:effectLst/>
                <a:latin typeface="Arial" panose="020B0604020202020204" pitchFamily="34"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6068643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6737" y="1253067"/>
            <a:ext cx="11809721" cy="4385733"/>
          </a:xfrm>
          <a:prstGeom prst="rect">
            <a:avLst/>
          </a:prstGeom>
        </p:spPr>
      </p:pic>
    </p:spTree>
    <p:extLst>
      <p:ext uri="{BB962C8B-B14F-4D97-AF65-F5344CB8AC3E}">
        <p14:creationId xmlns:p14="http://schemas.microsoft.com/office/powerpoint/2010/main" val="168582626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9110" y="711201"/>
            <a:ext cx="11754057" cy="5520266"/>
          </a:xfrm>
          <a:prstGeom prst="rect">
            <a:avLst/>
          </a:prstGeom>
        </p:spPr>
      </p:pic>
    </p:spTree>
    <p:extLst>
      <p:ext uri="{BB962C8B-B14F-4D97-AF65-F5344CB8AC3E}">
        <p14:creationId xmlns:p14="http://schemas.microsoft.com/office/powerpoint/2010/main" val="87810436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9806" y="609601"/>
            <a:ext cx="11621771" cy="5672666"/>
          </a:xfrm>
          <a:prstGeom prst="rect">
            <a:avLst/>
          </a:prstGeom>
        </p:spPr>
      </p:pic>
    </p:spTree>
    <p:extLst>
      <p:ext uri="{BB962C8B-B14F-4D97-AF65-F5344CB8AC3E}">
        <p14:creationId xmlns:p14="http://schemas.microsoft.com/office/powerpoint/2010/main" val="263941828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8035" y="1083733"/>
            <a:ext cx="11935934" cy="4690534"/>
          </a:xfrm>
          <a:prstGeom prst="rect">
            <a:avLst/>
          </a:prstGeom>
        </p:spPr>
      </p:pic>
    </p:spTree>
    <p:extLst>
      <p:ext uri="{BB962C8B-B14F-4D97-AF65-F5344CB8AC3E}">
        <p14:creationId xmlns:p14="http://schemas.microsoft.com/office/powerpoint/2010/main" val="32969071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TotalTime>
  <Words>3122</Words>
  <Application>Microsoft Office PowerPoint</Application>
  <PresentationFormat>Widescreen</PresentationFormat>
  <Paragraphs>227</Paragraphs>
  <Slides>93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93</vt:i4>
      </vt:variant>
    </vt:vector>
  </HeadingPairs>
  <TitlesOfParts>
    <vt:vector size="98" baseType="lpstr">
      <vt:lpstr>Arial</vt:lpstr>
      <vt:lpstr>Calibri</vt:lpstr>
      <vt:lpstr>Calibri Light</vt:lpstr>
      <vt:lpstr>Times New Roman</vt:lpstr>
      <vt:lpstr>Office Theme</vt:lpstr>
      <vt:lpstr>Хидропневматска техника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by adguard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Хидропневматска техника</dc:title>
  <dc:creator>X</dc:creator>
  <cp:lastModifiedBy>X</cp:lastModifiedBy>
  <cp:revision>94</cp:revision>
  <dcterms:created xsi:type="dcterms:W3CDTF">2020-03-20T14:15:36Z</dcterms:created>
  <dcterms:modified xsi:type="dcterms:W3CDTF">2020-03-20T18:13:55Z</dcterms:modified>
</cp:coreProperties>
</file>