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2209800"/>
          </a:xfrm>
        </p:spPr>
        <p:txBody>
          <a:bodyPr/>
          <a:lstStyle/>
          <a:p>
            <a:r>
              <a:rPr lang="mk-MK" dirty="0" smtClean="0"/>
              <a:t>Едукативен материјал за учениците од </a:t>
            </a:r>
            <a:r>
              <a:rPr lang="en-US" dirty="0" smtClean="0"/>
              <a:t>I</a:t>
            </a:r>
            <a:r>
              <a:rPr lang="mk-MK" dirty="0" smtClean="0"/>
              <a:t> година при ОСМУ д-р Јован калаузи битола</a:t>
            </a:r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Подготвил: Професор Марија Бошевска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5400"/>
          </a:xfrm>
        </p:spPr>
        <p:txBody>
          <a:bodyPr>
            <a:normAutofit/>
          </a:bodyPr>
          <a:lstStyle/>
          <a:p>
            <a:r>
              <a:rPr lang="mk-MK" sz="4400" dirty="0" smtClean="0">
                <a:solidFill>
                  <a:schemeClr val="accent3"/>
                </a:solidFill>
              </a:rPr>
              <a:t>Царство Габи (</a:t>
            </a:r>
            <a:r>
              <a:rPr lang="en-US" sz="4400" dirty="0" smtClean="0">
                <a:solidFill>
                  <a:schemeClr val="accent3"/>
                </a:solidFill>
              </a:rPr>
              <a:t>Fungi)</a:t>
            </a:r>
            <a:endParaRPr lang="en-US" sz="4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mk-MK" dirty="0" smtClean="0"/>
              <a:t>1. Општи карактеристики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k-MK" sz="2400" dirty="0" smtClean="0"/>
              <a:t>Тие се копнени еукариотски организми</a:t>
            </a:r>
          </a:p>
          <a:p>
            <a:endParaRPr lang="mk-MK" sz="2400" dirty="0" smtClean="0"/>
          </a:p>
          <a:p>
            <a:r>
              <a:rPr lang="mk-MK" sz="2400" dirty="0" smtClean="0"/>
              <a:t>Се хранат хетеротрофно</a:t>
            </a:r>
          </a:p>
          <a:p>
            <a:endParaRPr lang="en-US" sz="2400" dirty="0" smtClean="0"/>
          </a:p>
          <a:p>
            <a:r>
              <a:rPr lang="mk-MK" sz="2400" dirty="0" smtClean="0"/>
              <a:t>Од растенијата се разликуваат по тоа што содржат </a:t>
            </a:r>
            <a:r>
              <a:rPr lang="mk-MK" sz="2400" dirty="0" smtClean="0">
                <a:solidFill>
                  <a:schemeClr val="accent3"/>
                </a:solidFill>
              </a:rPr>
              <a:t>гликоген </a:t>
            </a:r>
            <a:r>
              <a:rPr lang="mk-MK" sz="2400" dirty="0" smtClean="0"/>
              <a:t>(животински резервен шеќер) и </a:t>
            </a:r>
            <a:r>
              <a:rPr lang="mk-MK" sz="2400" dirty="0" smtClean="0">
                <a:solidFill>
                  <a:schemeClr val="accent3"/>
                </a:solidFill>
              </a:rPr>
              <a:t>меланин </a:t>
            </a:r>
            <a:r>
              <a:rPr lang="mk-MK" sz="2400" dirty="0" smtClean="0"/>
              <a:t>(животински пигмент)</a:t>
            </a:r>
          </a:p>
          <a:p>
            <a:endParaRPr lang="mk-MK" sz="2400" dirty="0" smtClean="0"/>
          </a:p>
          <a:p>
            <a:r>
              <a:rPr lang="mk-MK" sz="2400" dirty="0" smtClean="0"/>
              <a:t>Имаат плодно тело наречено </a:t>
            </a:r>
            <a:r>
              <a:rPr lang="mk-MK" sz="2400" dirty="0" smtClean="0">
                <a:solidFill>
                  <a:schemeClr val="accent3"/>
                </a:solidFill>
              </a:rPr>
              <a:t>мицелиум</a:t>
            </a:r>
            <a:r>
              <a:rPr lang="mk-MK" sz="2400" dirty="0" smtClean="0"/>
              <a:t> и сплетови од кончести творби наречени </a:t>
            </a:r>
            <a:r>
              <a:rPr lang="mk-MK" sz="2400" dirty="0" smtClean="0">
                <a:solidFill>
                  <a:schemeClr val="accent3"/>
                </a:solidFill>
              </a:rPr>
              <a:t>хифи</a:t>
            </a:r>
            <a:endParaRPr lang="mk-MK" sz="2400" dirty="0" smtClean="0"/>
          </a:p>
          <a:p>
            <a:pPr>
              <a:buNone/>
            </a:pPr>
            <a:endParaRPr lang="mk-MK" dirty="0" smtClean="0"/>
          </a:p>
          <a:p>
            <a:endParaRPr lang="en-US" dirty="0"/>
          </a:p>
        </p:txBody>
      </p:sp>
      <p:pic>
        <p:nvPicPr>
          <p:cNvPr id="1026" name="Picture 2" descr="C:\Users\M&amp;T\Desktop\280px-Fungi_Divers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36576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mk-MK" dirty="0" smtClean="0"/>
              <a:t>А. Тип Лигави габи </a:t>
            </a:r>
            <a:r>
              <a:rPr lang="mk-MK" i="1" dirty="0" smtClean="0"/>
              <a:t>(</a:t>
            </a:r>
            <a:r>
              <a:rPr lang="en-US" i="1" dirty="0" err="1" smtClean="0"/>
              <a:t>Myxomycota</a:t>
            </a:r>
            <a:r>
              <a:rPr lang="en-US" i="1" dirty="0" smtClean="0"/>
              <a:t>)</a:t>
            </a:r>
            <a:r>
              <a:rPr lang="mk-MK" i="1" dirty="0" smtClean="0"/>
              <a:t> </a:t>
            </a:r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mk-MK" dirty="0" smtClean="0"/>
              <a:t>Б. Тип Вистински габи (</a:t>
            </a:r>
            <a:r>
              <a:rPr lang="en-US" dirty="0" err="1" smtClean="0"/>
              <a:t>Eumycota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743199"/>
            <a:ext cx="4041648" cy="3546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k-MK" sz="2400" dirty="0" smtClean="0"/>
              <a:t>Лигави габи (</a:t>
            </a:r>
            <a:r>
              <a:rPr lang="en-US" sz="2400" i="1" dirty="0" err="1" smtClean="0"/>
              <a:t>Myxomycota</a:t>
            </a:r>
            <a:r>
              <a:rPr lang="en-US" sz="2400" dirty="0" smtClean="0"/>
              <a:t>)</a:t>
            </a:r>
            <a:endParaRPr lang="mk-MK" sz="2400" dirty="0" smtClean="0"/>
          </a:p>
          <a:p>
            <a:endParaRPr lang="mk-MK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800600" y="2743199"/>
            <a:ext cx="4038600" cy="3200401"/>
          </a:xfrm>
        </p:spPr>
        <p:txBody>
          <a:bodyPr>
            <a:normAutofit/>
          </a:bodyPr>
          <a:lstStyle/>
          <a:p>
            <a:r>
              <a:rPr lang="mk-MK" dirty="0" smtClean="0"/>
              <a:t>Нижи </a:t>
            </a:r>
            <a:r>
              <a:rPr lang="mk-MK" dirty="0" smtClean="0"/>
              <a:t>габи </a:t>
            </a:r>
            <a:r>
              <a:rPr lang="en-US" dirty="0" smtClean="0"/>
              <a:t>(</a:t>
            </a:r>
            <a:r>
              <a:rPr lang="en-US" i="1" dirty="0" err="1" smtClean="0"/>
              <a:t>Phycomycota</a:t>
            </a:r>
            <a:r>
              <a:rPr lang="en-US" dirty="0" smtClean="0"/>
              <a:t>)</a:t>
            </a:r>
            <a:endParaRPr lang="mk-MK" dirty="0" smtClean="0"/>
          </a:p>
          <a:p>
            <a:r>
              <a:rPr lang="mk-MK" dirty="0" smtClean="0"/>
              <a:t>Столпчести габи</a:t>
            </a:r>
            <a:r>
              <a:rPr lang="en-US" dirty="0" smtClean="0"/>
              <a:t> (</a:t>
            </a:r>
            <a:r>
              <a:rPr lang="en-US" i="1" dirty="0" err="1" smtClean="0"/>
              <a:t>Basidiomycota</a:t>
            </a:r>
            <a:r>
              <a:rPr lang="en-US" dirty="0" smtClean="0"/>
              <a:t>)</a:t>
            </a:r>
            <a:endParaRPr lang="mk-MK" dirty="0" smtClean="0"/>
          </a:p>
          <a:p>
            <a:r>
              <a:rPr lang="mk-MK" dirty="0" smtClean="0"/>
              <a:t>Торбести габи</a:t>
            </a:r>
            <a:r>
              <a:rPr lang="en-US" dirty="0" smtClean="0"/>
              <a:t> (</a:t>
            </a:r>
            <a:r>
              <a:rPr lang="en-US" i="1" dirty="0" err="1" smtClean="0"/>
              <a:t>Ascomycota</a:t>
            </a:r>
            <a:r>
              <a:rPr lang="en-US" dirty="0" smtClean="0"/>
              <a:t>)</a:t>
            </a:r>
            <a:endParaRPr lang="mk-MK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mk-MK" dirty="0" smtClean="0"/>
              <a:t>2. Поделба на царството Габи</a:t>
            </a:r>
            <a:endParaRPr lang="en-US" dirty="0"/>
          </a:p>
        </p:txBody>
      </p:sp>
      <p:pic>
        <p:nvPicPr>
          <p:cNvPr id="2050" name="Picture 2" descr="C:\Users\M&amp;T\Desktop\ligavi gabi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3435247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898648" cy="732974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mk-MK" b="0" dirty="0" smtClean="0"/>
              <a:t>Б.1. Нижи </a:t>
            </a:r>
            <a:r>
              <a:rPr lang="mk-MK" b="0" dirty="0"/>
              <a:t>габи </a:t>
            </a:r>
            <a:r>
              <a:rPr lang="en-US" b="0" dirty="0" smtClean="0"/>
              <a:t>(</a:t>
            </a:r>
            <a:r>
              <a:rPr lang="en-US" b="0" i="1" dirty="0" err="1" smtClean="0"/>
              <a:t>Phycomycota</a:t>
            </a:r>
            <a:r>
              <a:rPr lang="en-US" b="0" dirty="0"/>
              <a:t>)</a:t>
            </a:r>
            <a:endParaRPr lang="mk-MK" b="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724400" y="1371600"/>
            <a:ext cx="4108705" cy="883920"/>
          </a:xfrm>
        </p:spPr>
        <p:txBody>
          <a:bodyPr/>
          <a:lstStyle/>
          <a:p>
            <a:pPr algn="ctr"/>
            <a:r>
              <a:rPr lang="mk-MK" b="0" dirty="0" smtClean="0"/>
              <a:t>Б.2.Торбести </a:t>
            </a:r>
            <a:r>
              <a:rPr lang="mk-MK" b="0" dirty="0" smtClean="0"/>
              <a:t>габи (</a:t>
            </a:r>
            <a:r>
              <a:rPr lang="en-US" b="0" dirty="0" err="1" smtClean="0"/>
              <a:t>Ascomycota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2514601"/>
            <a:ext cx="3813048" cy="3200399"/>
          </a:xfrm>
        </p:spPr>
        <p:txBody>
          <a:bodyPr>
            <a:normAutofit/>
          </a:bodyPr>
          <a:lstStyle/>
          <a:p>
            <a:r>
              <a:rPr lang="mk-MK" sz="1800" dirty="0" smtClean="0"/>
              <a:t>Црна мувла </a:t>
            </a:r>
            <a:r>
              <a:rPr lang="mk-MK" sz="1800" i="1" dirty="0" smtClean="0"/>
              <a:t>(</a:t>
            </a:r>
            <a:r>
              <a:rPr lang="en-US" sz="1800" i="1" dirty="0" err="1" smtClean="0"/>
              <a:t>Mucor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mucedo</a:t>
            </a:r>
            <a:r>
              <a:rPr lang="en-US" sz="1800" i="1" dirty="0" smtClean="0"/>
              <a:t>)</a:t>
            </a:r>
          </a:p>
          <a:p>
            <a:r>
              <a:rPr lang="mk-MK" sz="1800" dirty="0" smtClean="0"/>
              <a:t>Се развива на стар леб, сирење, почва </a:t>
            </a:r>
            <a:r>
              <a:rPr lang="mk-MK" sz="1600" dirty="0" smtClean="0"/>
              <a:t>и ѓубре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962400" y="2286000"/>
            <a:ext cx="4876800" cy="4007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endParaRPr lang="mk-MK" sz="1400" i="1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Тип Вистински габи (</a:t>
            </a:r>
            <a:r>
              <a:rPr lang="en-US" dirty="0" err="1" smtClean="0"/>
              <a:t>Eumycota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C:\Users\M&amp;T\Desktop\Mucor_spec._-_Lindsey_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05200"/>
            <a:ext cx="2516824" cy="1683343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191000" y="27432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k-MK" dirty="0" smtClean="0"/>
              <a:t>Квасец </a:t>
            </a:r>
          </a:p>
          <a:p>
            <a:pPr algn="ctr"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Saccharomyces</a:t>
            </a:r>
            <a:r>
              <a:rPr lang="en-US" i="1" dirty="0" smtClean="0"/>
              <a:t> </a:t>
            </a:r>
            <a:r>
              <a:rPr lang="en-US" i="1" dirty="0" err="1" smtClean="0"/>
              <a:t>cerevisiae</a:t>
            </a:r>
            <a:r>
              <a:rPr lang="en-US" i="1" dirty="0" smtClean="0"/>
              <a:t>)</a:t>
            </a:r>
            <a:endParaRPr lang="en-US" i="1" dirty="0"/>
          </a:p>
        </p:txBody>
      </p:sp>
      <p:pic>
        <p:nvPicPr>
          <p:cNvPr id="13" name="Picture 3" descr="C:\Users\M&amp;T\Desktop\8-saccharomyces-cerevisiae-scim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362200"/>
            <a:ext cx="2038557" cy="163155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267200" y="4800600"/>
            <a:ext cx="213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k-MK" dirty="0" smtClean="0"/>
              <a:t>Пеницилин</a:t>
            </a:r>
          </a:p>
          <a:p>
            <a:pPr algn="ctr">
              <a:buNone/>
            </a:pPr>
            <a:r>
              <a:rPr lang="mk-MK" i="1" dirty="0" smtClean="0"/>
              <a:t>(</a:t>
            </a: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notatum</a:t>
            </a:r>
            <a:r>
              <a:rPr lang="mk-MK" i="1" dirty="0" smtClean="0"/>
              <a:t>)</a:t>
            </a:r>
            <a:endParaRPr lang="en-US" i="1" dirty="0"/>
          </a:p>
        </p:txBody>
      </p:sp>
      <p:pic>
        <p:nvPicPr>
          <p:cNvPr id="15" name="Picture 2" descr="C:\Users\M&amp;T\Desktop\penicili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343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232648" cy="732974"/>
          </a:xfrm>
        </p:spPr>
        <p:txBody>
          <a:bodyPr/>
          <a:lstStyle/>
          <a:p>
            <a:pPr algn="ctr"/>
            <a:endParaRPr lang="mk-MK" b="0" dirty="0"/>
          </a:p>
          <a:p>
            <a:pPr algn="ctr"/>
            <a:r>
              <a:rPr lang="mk-MK" b="0" dirty="0" smtClean="0"/>
              <a:t>Б.3. </a:t>
            </a:r>
            <a:r>
              <a:rPr lang="mk-MK" b="0" dirty="0"/>
              <a:t>Столпчести габи</a:t>
            </a:r>
            <a:r>
              <a:rPr lang="en-US" b="0" dirty="0"/>
              <a:t> </a:t>
            </a:r>
            <a:endParaRPr lang="mk-MK" b="0" dirty="0"/>
          </a:p>
          <a:p>
            <a:pPr algn="ctr"/>
            <a:r>
              <a:rPr lang="en-US" b="0" dirty="0"/>
              <a:t>(</a:t>
            </a:r>
            <a:r>
              <a:rPr lang="en-US" b="0" i="1" dirty="0" err="1"/>
              <a:t>Basidiomycota</a:t>
            </a:r>
            <a:r>
              <a:rPr lang="en-US" b="0" dirty="0"/>
              <a:t>)</a:t>
            </a:r>
            <a:endParaRPr lang="mk-MK" b="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k-MK" sz="2600" dirty="0" smtClean="0"/>
              <a:t>Вргањ </a:t>
            </a:r>
            <a:r>
              <a:rPr lang="mk-MK" sz="2600" i="1" dirty="0" smtClean="0"/>
              <a:t>(</a:t>
            </a:r>
            <a:r>
              <a:rPr lang="en-US" sz="2600" i="1" dirty="0" smtClean="0"/>
              <a:t>Boletus </a:t>
            </a:r>
            <a:r>
              <a:rPr lang="en-US" sz="2600" i="1" dirty="0" err="1" smtClean="0"/>
              <a:t>edulis</a:t>
            </a:r>
            <a:r>
              <a:rPr lang="en-US" sz="2600" i="1" dirty="0" smtClean="0"/>
              <a:t>)</a:t>
            </a:r>
            <a:r>
              <a:rPr lang="en-US" sz="2600" dirty="0" smtClean="0"/>
              <a:t> </a:t>
            </a:r>
            <a:r>
              <a:rPr lang="en-US" sz="4000" dirty="0" smtClean="0"/>
              <a:t>	    </a:t>
            </a: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endParaRPr lang="mk-MK" sz="4000" dirty="0" smtClean="0"/>
          </a:p>
          <a:p>
            <a:pPr>
              <a:buNone/>
            </a:pPr>
            <a:r>
              <a:rPr lang="mk-MK" sz="2800" i="1" dirty="0" smtClean="0"/>
              <a:t> </a:t>
            </a:r>
            <a:r>
              <a:rPr lang="en-US" sz="2800" i="1" dirty="0" smtClean="0"/>
              <a:t>	</a:t>
            </a:r>
            <a:r>
              <a:rPr lang="mk-MK" sz="2800" i="1" dirty="0" smtClean="0"/>
              <a:t>			</a:t>
            </a:r>
          </a:p>
          <a:p>
            <a:pPr>
              <a:buNone/>
            </a:pPr>
            <a:endParaRPr lang="mk-MK" sz="2800" i="1" dirty="0" smtClean="0"/>
          </a:p>
          <a:p>
            <a:pPr>
              <a:buNone/>
            </a:pPr>
            <a:endParaRPr lang="mk-MK" sz="2800" i="1" dirty="0" smtClean="0"/>
          </a:p>
          <a:p>
            <a:pPr>
              <a:buNone/>
            </a:pPr>
            <a:endParaRPr lang="mk-MK" sz="2800" i="1" dirty="0" smtClean="0"/>
          </a:p>
          <a:p>
            <a:pPr>
              <a:buNone/>
            </a:pPr>
            <a:endParaRPr lang="mk-MK" sz="2800" i="1" dirty="0" smtClean="0"/>
          </a:p>
          <a:p>
            <a:pPr>
              <a:buNone/>
            </a:pPr>
            <a:endParaRPr lang="mk-MK" sz="2800" i="1" dirty="0" smtClean="0"/>
          </a:p>
          <a:p>
            <a:endParaRPr lang="en-US" dirty="0"/>
          </a:p>
        </p:txBody>
      </p:sp>
      <p:pic>
        <p:nvPicPr>
          <p:cNvPr id="7" name="Picture 3" descr="C:\Users\M&amp;T\Desktop\Габи_Вргањ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2895600"/>
            <a:ext cx="1901952" cy="1188720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Тип Вистински габи (</a:t>
            </a:r>
            <a:r>
              <a:rPr lang="en-US" dirty="0" err="1" smtClean="0"/>
              <a:t>Eumycota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Picture 5" descr="C:\Users\M&amp;T\Desktop\амани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971800"/>
            <a:ext cx="1482839" cy="1478614"/>
          </a:xfrm>
          <a:prstGeom prst="rect">
            <a:avLst/>
          </a:prstGeom>
          <a:noFill/>
        </p:spPr>
      </p:pic>
      <p:pic>
        <p:nvPicPr>
          <p:cNvPr id="9" name="Picture 4" descr="C:\Users\M&amp;T\Desktop\шампињон.jf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953000"/>
            <a:ext cx="1828800" cy="1369835"/>
          </a:xfrm>
          <a:prstGeom prst="rect">
            <a:avLst/>
          </a:prstGeom>
          <a:noFill/>
        </p:spPr>
      </p:pic>
      <p:pic>
        <p:nvPicPr>
          <p:cNvPr id="10" name="Picture 6" descr="C:\Users\M&amp;T\Desktop\800px-Alopecurus_claviceps_2.jf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572000"/>
            <a:ext cx="1043622" cy="175260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876800" y="23622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mk-MK" sz="2000" dirty="0" smtClean="0"/>
              <a:t>Мувомарка</a:t>
            </a:r>
          </a:p>
          <a:p>
            <a:pPr>
              <a:buNone/>
            </a:pPr>
            <a:r>
              <a:rPr lang="mk-MK" sz="1600" i="1" dirty="0" smtClean="0"/>
              <a:t>(</a:t>
            </a:r>
            <a:r>
              <a:rPr lang="en-US" sz="1600" i="1" dirty="0" smtClean="0"/>
              <a:t>Amanita </a:t>
            </a:r>
            <a:r>
              <a:rPr lang="en-US" sz="1600" i="1" dirty="0" err="1" smtClean="0"/>
              <a:t>muscaria</a:t>
            </a:r>
            <a:r>
              <a:rPr lang="en-US" sz="1600" i="1" dirty="0" smtClean="0"/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3000" y="5257800"/>
            <a:ext cx="2362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mk-MK" sz="2000" dirty="0" smtClean="0"/>
              <a:t>Ржена гламна </a:t>
            </a:r>
            <a:endParaRPr lang="en-US" sz="2000" dirty="0" smtClean="0"/>
          </a:p>
          <a:p>
            <a:pPr>
              <a:buNone/>
            </a:pPr>
            <a:r>
              <a:rPr lang="mk-MK" i="1" dirty="0" smtClean="0"/>
              <a:t>(</a:t>
            </a:r>
            <a:r>
              <a:rPr lang="en-US" i="1" dirty="0" err="1" smtClean="0"/>
              <a:t>Claviceps</a:t>
            </a:r>
            <a:r>
              <a:rPr lang="en-US" i="1" dirty="0" smtClean="0"/>
              <a:t> </a:t>
            </a:r>
            <a:r>
              <a:rPr lang="en-US" i="1" dirty="0" err="1" smtClean="0"/>
              <a:t>purpurea</a:t>
            </a:r>
            <a:r>
              <a:rPr lang="en-US" i="1" dirty="0" smtClean="0"/>
              <a:t>)</a:t>
            </a:r>
            <a:endParaRPr lang="mk-MK" i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838200" y="4343400"/>
            <a:ext cx="266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mk-MK" sz="2000" dirty="0" smtClean="0"/>
              <a:t>Полски шампињон </a:t>
            </a:r>
            <a:r>
              <a:rPr lang="en-US" sz="2000" dirty="0" err="1" smtClean="0"/>
              <a:t>Agaricus</a:t>
            </a:r>
            <a:r>
              <a:rPr lang="en-US" sz="2000" dirty="0" smtClean="0"/>
              <a:t> </a:t>
            </a:r>
            <a:r>
              <a:rPr lang="en-US" sz="2000" dirty="0" err="1" smtClean="0"/>
              <a:t>campestris</a:t>
            </a:r>
            <a:r>
              <a:rPr lang="en-US" sz="2000" dirty="0" smtClean="0"/>
              <a:t>)</a:t>
            </a:r>
            <a:endParaRPr lang="en-US" sz="16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mk-MK" dirty="0" smtClean="0"/>
              <a:t>3. Значење на габите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/>
          <a:lstStyle/>
          <a:p>
            <a:r>
              <a:rPr lang="mk-MK" dirty="0" smtClean="0"/>
              <a:t>Во исхраната на човекот (содржат бројни хранливи соединенија)</a:t>
            </a:r>
          </a:p>
          <a:p>
            <a:r>
              <a:rPr lang="mk-MK" dirty="0" smtClean="0"/>
              <a:t>Во фармацевтската индустрија (за синтеза на антибиотици)</a:t>
            </a:r>
          </a:p>
          <a:p>
            <a:r>
              <a:rPr lang="mk-MK" dirty="0" smtClean="0"/>
              <a:t>Како биоразградувачи на органските материи во почвата</a:t>
            </a:r>
          </a:p>
          <a:p>
            <a:r>
              <a:rPr lang="mk-MK" dirty="0" smtClean="0"/>
              <a:t>Голем број се отровни (хуманотоксични) па дури и смртоносни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mk-MK" dirty="0" smtClean="0"/>
              <a:t>4. Активности за ученикот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/>
          <a:p>
            <a:r>
              <a:rPr lang="mk-MK" dirty="0" smtClean="0"/>
              <a:t>Пронајди информации за </a:t>
            </a:r>
            <a:r>
              <a:rPr lang="mk-MK" b="1" dirty="0" smtClean="0"/>
              <a:t>отровните габи </a:t>
            </a:r>
            <a:r>
              <a:rPr lang="mk-MK" dirty="0" smtClean="0"/>
              <a:t>кои живеат на подрачјето на </a:t>
            </a:r>
            <a:r>
              <a:rPr lang="mk-MK" b="1" dirty="0" smtClean="0"/>
              <a:t>нашата држава</a:t>
            </a:r>
            <a:r>
              <a:rPr lang="mk-MK" dirty="0" smtClean="0"/>
              <a:t>. Напиши краток состав за нив. Составот напиши го во твојата училишна тетратка. Истиот да не е поголем од 1 страна. </a:t>
            </a:r>
          </a:p>
          <a:p>
            <a:r>
              <a:rPr lang="mk-MK" b="1" dirty="0" smtClean="0"/>
              <a:t>Материјал</a:t>
            </a:r>
            <a:r>
              <a:rPr lang="mk-MK" dirty="0" smtClean="0"/>
              <a:t>: енциклопедии, интернет, учбник по биологија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280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Царство Габи (Fungi)</vt:lpstr>
      <vt:lpstr>1. Општи карактеристики</vt:lpstr>
      <vt:lpstr>2. Поделба на царството Габи</vt:lpstr>
      <vt:lpstr>Тип Вистински габи (Eumycota)</vt:lpstr>
      <vt:lpstr>Тип Вистински габи (Eumycota)</vt:lpstr>
      <vt:lpstr>3. Значење на габите</vt:lpstr>
      <vt:lpstr>4. Активности за ученикот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Царство Габи (Fungi)</dc:title>
  <dc:creator>Tomislav Bosevski</dc:creator>
  <cp:lastModifiedBy>M&amp;T</cp:lastModifiedBy>
  <cp:revision>12</cp:revision>
  <dcterms:created xsi:type="dcterms:W3CDTF">2006-08-16T00:00:00Z</dcterms:created>
  <dcterms:modified xsi:type="dcterms:W3CDTF">2020-03-19T12:50:15Z</dcterms:modified>
</cp:coreProperties>
</file>