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8153400" cy="3124200"/>
          </a:xfrm>
        </p:spPr>
        <p:txBody>
          <a:bodyPr/>
          <a:lstStyle/>
          <a:p>
            <a:r>
              <a:rPr lang="mk-MK" b="1" dirty="0" smtClean="0"/>
              <a:t>(ПРАЖИВОТНИ И АЛГИ)</a:t>
            </a: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k-MK" sz="4400" b="1" dirty="0" smtClean="0"/>
              <a:t>2. ЦАРСТВО ПРОТИСТА</a:t>
            </a:r>
            <a:endParaRPr lang="en-US" sz="4400" b="1" dirty="0"/>
          </a:p>
        </p:txBody>
      </p:sp>
      <p:pic>
        <p:nvPicPr>
          <p:cNvPr id="1026" name="Picture 2" descr="C:\Users\M&amp;T\Desktop\330px-Protozoa_coll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86200"/>
            <a:ext cx="2257425" cy="2599459"/>
          </a:xfrm>
          <a:prstGeom prst="rect">
            <a:avLst/>
          </a:prstGeom>
          <a:noFill/>
        </p:spPr>
      </p:pic>
      <p:pic>
        <p:nvPicPr>
          <p:cNvPr id="1027" name="Picture 3" descr="C:\Users\M&amp;T\Desktop\1_emiter_algi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3352800" cy="2519839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6248400" y="35814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657600" y="3581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8842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mk-MK" b="1" dirty="0" smtClean="0"/>
              <a:t>2.1. Основни карактеристики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mk-MK" dirty="0" smtClean="0"/>
              <a:t>Тие се </a:t>
            </a:r>
            <a:r>
              <a:rPr lang="mk-MK" b="1" dirty="0" smtClean="0"/>
              <a:t>едноклеточни и повеќеклеточни </a:t>
            </a:r>
            <a:r>
              <a:rPr lang="mk-MK" dirty="0" smtClean="0"/>
              <a:t>организми без специјализирани ткива</a:t>
            </a:r>
          </a:p>
          <a:p>
            <a:endParaRPr lang="mk-MK" dirty="0" smtClean="0"/>
          </a:p>
          <a:p>
            <a:r>
              <a:rPr lang="mk-MK" dirty="0" smtClean="0"/>
              <a:t>Живеат во сите </a:t>
            </a:r>
            <a:r>
              <a:rPr lang="mk-MK" b="1" dirty="0" smtClean="0"/>
              <a:t>водни</a:t>
            </a:r>
            <a:r>
              <a:rPr lang="mk-MK" dirty="0" smtClean="0"/>
              <a:t> екосистеми</a:t>
            </a:r>
          </a:p>
          <a:p>
            <a:pPr>
              <a:buNone/>
            </a:pPr>
            <a:endParaRPr lang="mk-MK" dirty="0" smtClean="0"/>
          </a:p>
          <a:p>
            <a:r>
              <a:rPr lang="mk-MK" dirty="0" smtClean="0"/>
              <a:t>Многу од нив се </a:t>
            </a:r>
            <a:r>
              <a:rPr lang="mk-MK" b="1" dirty="0" smtClean="0"/>
              <a:t>фотосинтетски</a:t>
            </a:r>
            <a:r>
              <a:rPr lang="mk-MK" dirty="0" smtClean="0"/>
              <a:t> активни (алгите) додека други се сериозни предизвикувачи на </a:t>
            </a:r>
            <a:r>
              <a:rPr lang="mk-MK" b="1" dirty="0" smtClean="0"/>
              <a:t>заболувања</a:t>
            </a:r>
            <a:r>
              <a:rPr lang="mk-MK" dirty="0" smtClean="0"/>
              <a:t> кај човекот праживотните)</a:t>
            </a:r>
          </a:p>
          <a:p>
            <a:pPr>
              <a:buNone/>
            </a:pPr>
            <a:endParaRPr lang="mk-MK" dirty="0" smtClean="0"/>
          </a:p>
          <a:p>
            <a:r>
              <a:rPr lang="mk-MK" dirty="0" smtClean="0"/>
              <a:t>Ова царство е поделено на </a:t>
            </a:r>
            <a:r>
              <a:rPr lang="mk-MK" b="1" dirty="0" smtClean="0"/>
              <a:t>две групи</a:t>
            </a:r>
            <a:r>
              <a:rPr lang="mk-MK" dirty="0" smtClean="0"/>
              <a:t>:</a:t>
            </a:r>
          </a:p>
          <a:p>
            <a:pPr>
              <a:buNone/>
            </a:pPr>
            <a:r>
              <a:rPr lang="mk-MK" dirty="0" smtClean="0"/>
              <a:t>	</a:t>
            </a:r>
            <a:r>
              <a:rPr lang="mk-MK" b="1" dirty="0" smtClean="0"/>
              <a:t>А) Праживотни (Протозоа)</a:t>
            </a:r>
          </a:p>
          <a:p>
            <a:pPr>
              <a:buNone/>
            </a:pPr>
            <a:r>
              <a:rPr lang="mk-MK" b="1" dirty="0" smtClean="0"/>
              <a:t>	Б) Алги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8080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mk-MK" b="1" dirty="0" smtClean="0"/>
              <a:t>А</a:t>
            </a:r>
            <a:r>
              <a:rPr lang="mk-MK" b="1" dirty="0" smtClean="0"/>
              <a:t>)</a:t>
            </a:r>
            <a:r>
              <a:rPr lang="mk-MK" b="1" dirty="0" smtClean="0"/>
              <a:t> Праживотни (Протозоа)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Постојат околу 65 000 видови</a:t>
            </a:r>
          </a:p>
          <a:p>
            <a:r>
              <a:rPr lang="mk-MK" dirty="0" smtClean="0"/>
              <a:t>Хетеротрофни организми, со димензии околу 10-50 </a:t>
            </a:r>
            <a:r>
              <a:rPr lang="mk-MK" dirty="0" smtClean="0">
                <a:sym typeface="Symbol"/>
              </a:rPr>
              <a:t>м</a:t>
            </a:r>
          </a:p>
          <a:p>
            <a:r>
              <a:rPr lang="mk-MK" b="1" dirty="0" smtClean="0">
                <a:sym typeface="Symbol"/>
              </a:rPr>
              <a:t>Претставници</a:t>
            </a:r>
            <a:r>
              <a:rPr lang="mk-MK" dirty="0" smtClean="0">
                <a:sym typeface="Symbol"/>
              </a:rPr>
              <a:t>: </a:t>
            </a:r>
          </a:p>
          <a:p>
            <a:pPr>
              <a:buNone/>
            </a:pPr>
            <a:r>
              <a:rPr lang="mk-MK" dirty="0" smtClean="0">
                <a:sym typeface="Symbol"/>
              </a:rPr>
              <a:t>-Амеби</a:t>
            </a:r>
          </a:p>
          <a:p>
            <a:pPr>
              <a:buNone/>
            </a:pPr>
            <a:r>
              <a:rPr lang="mk-MK" dirty="0" smtClean="0">
                <a:sym typeface="Symbol"/>
              </a:rPr>
              <a:t>-Трипанозома и лаишманија</a:t>
            </a:r>
          </a:p>
          <a:p>
            <a:pPr>
              <a:buNone/>
            </a:pPr>
            <a:r>
              <a:rPr lang="mk-MK" dirty="0" smtClean="0">
                <a:sym typeface="Symbol"/>
              </a:rPr>
              <a:t>-Плазмодиум</a:t>
            </a:r>
          </a:p>
          <a:p>
            <a:pPr>
              <a:buNone/>
            </a:pPr>
            <a:r>
              <a:rPr lang="mk-MK" dirty="0" smtClean="0">
                <a:sym typeface="Symbol"/>
              </a:rPr>
              <a:t>-Парамециум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mk-MK" dirty="0" smtClean="0"/>
              <a:t>Претставници од праживотните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600200"/>
            <a:ext cx="3048000" cy="304800"/>
          </a:xfrm>
        </p:spPr>
        <p:txBody>
          <a:bodyPr/>
          <a:lstStyle/>
          <a:p>
            <a:pPr algn="ctr"/>
            <a:r>
              <a:rPr lang="en-US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Leishmania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38200" y="3810000"/>
            <a:ext cx="2590800" cy="304800"/>
          </a:xfrm>
        </p:spPr>
        <p:txBody>
          <a:bodyPr/>
          <a:lstStyle/>
          <a:p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sp.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&amp;T\Desktop\Entamoeba_histoly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28896" y="1638105"/>
            <a:ext cx="1599809" cy="2133600"/>
          </a:xfrm>
          <a:prstGeom prst="rect">
            <a:avLst/>
          </a:prstGeom>
          <a:noFill/>
        </p:spPr>
      </p:pic>
      <p:pic>
        <p:nvPicPr>
          <p:cNvPr id="2051" name="Picture 3" descr="C:\Users\M&amp;T\Desktop\Trypanosoma_sp._PHIL_613_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2133600" cy="1510694"/>
          </a:xfrm>
          <a:prstGeom prst="rect">
            <a:avLst/>
          </a:prstGeom>
          <a:noFill/>
        </p:spPr>
      </p:pic>
      <p:pic>
        <p:nvPicPr>
          <p:cNvPr id="2052" name="Picture 4" descr="C:\Users\M&amp;T\Desktop\1280px-Leishmania_donovani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905000"/>
            <a:ext cx="2433907" cy="1612042"/>
          </a:xfrm>
          <a:prstGeom prst="rect">
            <a:avLst/>
          </a:prstGeom>
          <a:noFill/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762000" y="1600200"/>
            <a:ext cx="2286000" cy="3048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Entamoeba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3" name="Picture 5" descr="C:\Users\M&amp;T\Desktop\plasmo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038600"/>
            <a:ext cx="2974446" cy="1673126"/>
          </a:xfrm>
          <a:prstGeom prst="rect">
            <a:avLst/>
          </a:prstGeom>
          <a:noFill/>
        </p:spPr>
      </p:pic>
      <p:pic>
        <p:nvPicPr>
          <p:cNvPr id="2054" name="Picture 6" descr="C:\Users\M&amp;T\Desktop\paramecium.jf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619875" y="2981325"/>
            <a:ext cx="2390775" cy="19145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58000" y="236220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Paramecium sp.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731838"/>
          </a:xfrm>
          <a:solidFill>
            <a:srgbClr val="CCFF99"/>
          </a:solidFill>
        </p:spPr>
        <p:txBody>
          <a:bodyPr>
            <a:normAutofit fontScale="90000"/>
          </a:bodyPr>
          <a:lstStyle/>
          <a:p>
            <a:pPr algn="ctr"/>
            <a:r>
              <a:rPr lang="mk-MK" b="1" dirty="0" smtClean="0"/>
              <a:t>Б) </a:t>
            </a:r>
            <a:r>
              <a:rPr lang="mk-MK" b="1" dirty="0" smtClean="0"/>
              <a:t>А</a:t>
            </a:r>
            <a:r>
              <a:rPr lang="mk-MK" b="1" dirty="0" smtClean="0"/>
              <a:t>лги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mk-MK" dirty="0" smtClean="0"/>
              <a:t>Уште се нарекуваат нижи растенија</a:t>
            </a:r>
          </a:p>
          <a:p>
            <a:r>
              <a:rPr lang="mk-MK" dirty="0" smtClean="0"/>
              <a:t>Се хранат автотрофно</a:t>
            </a:r>
          </a:p>
          <a:p>
            <a:r>
              <a:rPr lang="mk-MK" dirty="0" smtClean="0"/>
              <a:t>Живеат и во слатките и во солените води</a:t>
            </a:r>
          </a:p>
          <a:p>
            <a:r>
              <a:rPr lang="mk-MK" dirty="0" smtClean="0"/>
              <a:t>Може да се прикрепени за карапите, камењата (бентосни) или да пливаат во водата (планктонски)</a:t>
            </a:r>
          </a:p>
          <a:p>
            <a:r>
              <a:rPr lang="mk-MK" dirty="0" smtClean="0"/>
              <a:t>Нивното тело се вика талус (на него нема диференцирани ткива и органи)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731838"/>
          </a:xfrm>
          <a:solidFill>
            <a:srgbClr val="CCFF99"/>
          </a:solidFill>
        </p:spPr>
        <p:txBody>
          <a:bodyPr>
            <a:normAutofit fontScale="90000"/>
          </a:bodyPr>
          <a:lstStyle/>
          <a:p>
            <a:pPr algn="ctr"/>
            <a:r>
              <a:rPr lang="mk-MK" b="1" dirty="0" smtClean="0"/>
              <a:t>Б) </a:t>
            </a:r>
            <a:r>
              <a:rPr lang="mk-MK" b="1" dirty="0" smtClean="0"/>
              <a:t>Алги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mk-MK" b="1" dirty="0" smtClean="0"/>
              <a:t>Поделба на алгите</a:t>
            </a:r>
            <a:r>
              <a:rPr lang="mk-MK" dirty="0" smtClean="0"/>
              <a:t>:</a:t>
            </a:r>
          </a:p>
          <a:p>
            <a:pPr>
              <a:buNone/>
            </a:pPr>
            <a:r>
              <a:rPr lang="mk-MK" dirty="0" smtClean="0"/>
              <a:t>-</a:t>
            </a:r>
            <a:r>
              <a:rPr lang="mk-MK" b="1" dirty="0" smtClean="0"/>
              <a:t>Зелени алги </a:t>
            </a:r>
            <a:r>
              <a:rPr lang="mk-MK" dirty="0" smtClean="0"/>
              <a:t>(на пр. Волвокс)</a:t>
            </a:r>
          </a:p>
          <a:p>
            <a:pPr>
              <a:buNone/>
            </a:pPr>
            <a:r>
              <a:rPr lang="mk-MK" dirty="0" smtClean="0"/>
              <a:t>-</a:t>
            </a:r>
            <a:r>
              <a:rPr lang="mk-MK" b="1" dirty="0" smtClean="0"/>
              <a:t>Златножолти алги </a:t>
            </a:r>
            <a:r>
              <a:rPr lang="mk-MK" dirty="0" smtClean="0"/>
              <a:t>(уште наречени и Диатомеи)</a:t>
            </a:r>
          </a:p>
          <a:p>
            <a:pPr>
              <a:buNone/>
            </a:pPr>
            <a:r>
              <a:rPr lang="mk-MK" dirty="0" smtClean="0"/>
              <a:t>-</a:t>
            </a:r>
            <a:r>
              <a:rPr lang="mk-MK" b="1" dirty="0" smtClean="0"/>
              <a:t>Кафеави алги </a:t>
            </a:r>
            <a:r>
              <a:rPr lang="mk-MK" dirty="0" smtClean="0"/>
              <a:t>(Фукус)</a:t>
            </a:r>
          </a:p>
          <a:p>
            <a:pPr>
              <a:buNone/>
            </a:pPr>
            <a:r>
              <a:rPr lang="mk-MK" dirty="0" smtClean="0"/>
              <a:t>-</a:t>
            </a:r>
            <a:r>
              <a:rPr lang="mk-MK" b="1" dirty="0" smtClean="0"/>
              <a:t>Црвени алги </a:t>
            </a:r>
            <a:r>
              <a:rPr lang="mk-MK" dirty="0" smtClean="0"/>
              <a:t>( Порфира)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88265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mk-MK" dirty="0" smtClean="0"/>
              <a:t>Пре</a:t>
            </a:r>
            <a:r>
              <a:rPr lang="mk-MK" dirty="0" smtClean="0"/>
              <a:t>т</a:t>
            </a:r>
            <a:r>
              <a:rPr lang="mk-MK" dirty="0" smtClean="0"/>
              <a:t>ставници од алгите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28800" y="1676400"/>
            <a:ext cx="1676400" cy="381000"/>
          </a:xfrm>
        </p:spPr>
        <p:txBody>
          <a:bodyPr/>
          <a:lstStyle/>
          <a:p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Volvox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sp. 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5562600" y="4191000"/>
            <a:ext cx="1981200" cy="304800"/>
          </a:xfrm>
        </p:spPr>
        <p:txBody>
          <a:bodyPr/>
          <a:lstStyle/>
          <a:p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Porphyra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sp. 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&amp;T\Desktop\volv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1606806" cy="1626957"/>
          </a:xfrm>
          <a:prstGeom prst="rect">
            <a:avLst/>
          </a:prstGeom>
          <a:noFill/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066800" y="3810000"/>
            <a:ext cx="1676400" cy="381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Diatoms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 descr="C:\Users\M&amp;T\Desktop\Marine-diatoms-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2976562" cy="1916162"/>
          </a:xfrm>
          <a:prstGeom prst="rect">
            <a:avLst/>
          </a:prstGeom>
          <a:noFill/>
        </p:spPr>
      </p:pic>
      <p:pic>
        <p:nvPicPr>
          <p:cNvPr id="3076" name="Picture 4" descr="C:\Users\M&amp;T\Desktop\fu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05000"/>
            <a:ext cx="2514600" cy="1885950"/>
          </a:xfrm>
          <a:prstGeom prst="rect">
            <a:avLst/>
          </a:prstGeom>
          <a:noFill/>
        </p:spPr>
      </p:pic>
      <p:pic>
        <p:nvPicPr>
          <p:cNvPr id="3077" name="Picture 5" descr="C:\Users\M&amp;T\Desktop\Porphyr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572000"/>
            <a:ext cx="2538412" cy="1731242"/>
          </a:xfrm>
          <a:prstGeom prst="rect">
            <a:avLst/>
          </a:prstGeom>
          <a:noFill/>
        </p:spPr>
      </p:pic>
      <p:sp>
        <p:nvSpPr>
          <p:cNvPr id="13" name="Text Placeholder 5"/>
          <p:cNvSpPr txBox="1">
            <a:spLocks/>
          </p:cNvSpPr>
          <p:nvPr/>
        </p:nvSpPr>
        <p:spPr>
          <a:xfrm>
            <a:off x="5486400" y="1524000"/>
            <a:ext cx="1524000" cy="4572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Fucus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sp.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8064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mk-M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Активности и задачи за ученикот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3733800" cy="5334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mk-MK" dirty="0" smtClean="0"/>
              <a:t>Протозоа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5029200" y="1676400"/>
            <a:ext cx="3733800" cy="533400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mk-MK" dirty="0" smtClean="0"/>
              <a:t>Алги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733800" cy="36195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mk-MK" dirty="0" smtClean="0"/>
              <a:t>Направи есеј за еден претставник од праживотните по твој избор</a:t>
            </a:r>
          </a:p>
          <a:p>
            <a:r>
              <a:rPr lang="mk-MK" dirty="0" smtClean="0"/>
              <a:t>Есејот напиши го во твојата училишна тетратка.</a:t>
            </a:r>
          </a:p>
          <a:p>
            <a:r>
              <a:rPr lang="mk-MK" dirty="0" smtClean="0"/>
              <a:t>Есејот да не е поголем од 1 страна</a:t>
            </a:r>
          </a:p>
          <a:p>
            <a:r>
              <a:rPr lang="mk-MK" dirty="0" smtClean="0"/>
              <a:t>Материјал: учебник по биологија (стр. 107-112), енциклопедии и интернет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4953000" y="2514600"/>
            <a:ext cx="3733800" cy="36195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mk-MK" dirty="0" smtClean="0"/>
              <a:t>Направи </a:t>
            </a:r>
            <a:r>
              <a:rPr lang="mk-MK" dirty="0" smtClean="0"/>
              <a:t>есеј за значењето на алгите за екосистемите</a:t>
            </a:r>
          </a:p>
          <a:p>
            <a:r>
              <a:rPr lang="mk-MK" dirty="0" smtClean="0"/>
              <a:t>Есејот напиши </a:t>
            </a:r>
            <a:r>
              <a:rPr lang="mk-MK" dirty="0" smtClean="0"/>
              <a:t>го во твојата училишна тетратка.</a:t>
            </a:r>
          </a:p>
          <a:p>
            <a:r>
              <a:rPr lang="mk-MK" dirty="0" smtClean="0"/>
              <a:t>Есејот да не е поголем од 1 страна</a:t>
            </a:r>
          </a:p>
          <a:p>
            <a:r>
              <a:rPr lang="mk-MK" dirty="0" smtClean="0"/>
              <a:t>Материјал: учебник по биологија (стр. </a:t>
            </a:r>
            <a:r>
              <a:rPr lang="mk-MK" dirty="0" smtClean="0"/>
              <a:t>116-117), енциклопедии и </a:t>
            </a:r>
            <a:r>
              <a:rPr lang="mk-MK" dirty="0" smtClean="0"/>
              <a:t>интернет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</TotalTime>
  <Words>288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2. ЦАРСТВО ПРОТИСТА</vt:lpstr>
      <vt:lpstr>2.1. Основни карактеристики</vt:lpstr>
      <vt:lpstr>А) Праживотни (Протозоа)</vt:lpstr>
      <vt:lpstr>Претставници од праживотните</vt:lpstr>
      <vt:lpstr>Б) Алги</vt:lpstr>
      <vt:lpstr>Б) Алги</vt:lpstr>
      <vt:lpstr>Претставници од алгите</vt:lpstr>
      <vt:lpstr>3. Активности и задачи за ученикот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ПРОТИСТА</dc:title>
  <dc:creator>Tomislav Bosevski</dc:creator>
  <cp:lastModifiedBy>M&amp;T</cp:lastModifiedBy>
  <cp:revision>11</cp:revision>
  <dcterms:created xsi:type="dcterms:W3CDTF">2006-08-16T00:00:00Z</dcterms:created>
  <dcterms:modified xsi:type="dcterms:W3CDTF">2020-03-18T22:20:20Z</dcterms:modified>
</cp:coreProperties>
</file>