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5" r:id="rId7"/>
    <p:sldId id="264" r:id="rId8"/>
    <p:sldId id="260"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7EEDC6-F18C-42D6-A40A-43B541A40D9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EEDC6-F18C-42D6-A40A-43B541A40D9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EEDC6-F18C-42D6-A40A-43B541A40D9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EEDC6-F18C-42D6-A40A-43B541A40D9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EEDC6-F18C-42D6-A40A-43B541A40D9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7EEDC6-F18C-42D6-A40A-43B541A40D93}"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EEDC6-F18C-42D6-A40A-43B541A40D93}"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7EEDC6-F18C-42D6-A40A-43B541A40D93}"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EEDC6-F18C-42D6-A40A-43B541A40D93}"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EEDC6-F18C-42D6-A40A-43B541A40D93}"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EEDC6-F18C-42D6-A40A-43B541A40D93}"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97AB8-D4BA-465A-88FC-D12290AF84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EEDC6-F18C-42D6-A40A-43B541A40D93}" type="datetimeFigureOut">
              <a:rPr lang="en-US" smtClean="0"/>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97AB8-D4BA-465A-88FC-D12290AF84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a:stretch>
        </a:blipFill>
        <a:effectLst/>
      </p:bgPr>
    </p:bg>
    <p:spTree>
      <p:nvGrpSpPr>
        <p:cNvPr id="1" name=""/>
        <p:cNvGrpSpPr/>
        <p:nvPr/>
      </p:nvGrpSpPr>
      <p:grpSpPr>
        <a:xfrm>
          <a:off x="0" y="0"/>
          <a:ext cx="0" cy="0"/>
          <a:chOff x="0" y="0"/>
          <a:chExt cx="0" cy="0"/>
        </a:xfrm>
      </p:grpSpPr>
      <p:pic>
        <p:nvPicPr>
          <p:cNvPr id="4" name="Picture 2" descr="C:\Users\user\Desktop\52941782_388132101739561_5913759303293992960_o.jpg"/>
          <p:cNvPicPr>
            <a:picLocks noChangeAspect="1" noChangeArrowheads="1"/>
          </p:cNvPicPr>
          <p:nvPr/>
        </p:nvPicPr>
        <p:blipFill>
          <a:blip r:embed="rId3"/>
          <a:srcRect l="1685" t="6326" r="2246" b="5105"/>
          <a:stretch>
            <a:fillRect/>
          </a:stretch>
        </p:blipFill>
        <p:spPr bwMode="auto">
          <a:xfrm>
            <a:off x="5643570" y="214290"/>
            <a:ext cx="3199477" cy="785818"/>
          </a:xfrm>
          <a:prstGeom prst="rect">
            <a:avLst/>
          </a:prstGeom>
          <a:noFill/>
        </p:spPr>
      </p:pic>
      <p:sp>
        <p:nvSpPr>
          <p:cNvPr id="5" name="TextBox 4"/>
          <p:cNvSpPr txBox="1"/>
          <p:nvPr/>
        </p:nvSpPr>
        <p:spPr>
          <a:xfrm>
            <a:off x="928662" y="428604"/>
            <a:ext cx="1230658"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mk-MK" b="1" dirty="0" smtClean="0">
                <a:latin typeface="Arial" pitchFamily="34" charset="0"/>
                <a:cs typeface="Arial" pitchFamily="34" charset="0"/>
              </a:rPr>
              <a:t>ВЕЖБА </a:t>
            </a:r>
            <a:r>
              <a:rPr lang="en-US" b="1" dirty="0" smtClean="0">
                <a:latin typeface="Arial" pitchFamily="34" charset="0"/>
                <a:cs typeface="Arial" pitchFamily="34" charset="0"/>
              </a:rPr>
              <a:t>3</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1500174"/>
            <a:ext cx="2643206" cy="1938992"/>
          </a:xfrm>
          <a:prstGeom prst="rect">
            <a:avLst/>
          </a:prstGeom>
          <a:noFill/>
        </p:spPr>
        <p:txBody>
          <a:bodyPr wrap="square" rtlCol="0">
            <a:spAutoFit/>
          </a:bodyPr>
          <a:lstStyle/>
          <a:p>
            <a:r>
              <a:rPr lang="mk-MK" sz="2000" dirty="0" smtClean="0">
                <a:solidFill>
                  <a:srgbClr val="FFFF00"/>
                </a:solidFill>
                <a:latin typeface="Arial" pitchFamily="34" charset="0"/>
                <a:cs typeface="Arial" pitchFamily="34" charset="0"/>
              </a:rPr>
              <a:t>Хемиска заштита</a:t>
            </a:r>
          </a:p>
          <a:p>
            <a:r>
              <a:rPr lang="mk-MK" sz="2000" dirty="0" smtClean="0">
                <a:solidFill>
                  <a:schemeClr val="bg1"/>
                </a:solidFill>
                <a:latin typeface="Arial" pitchFamily="34" charset="0"/>
                <a:cs typeface="Arial" pitchFamily="34" charset="0"/>
              </a:rPr>
              <a:t>(пенчиви таблети, пени, креми кои се внесуваат во вагината</a:t>
            </a:r>
          </a:p>
          <a:p>
            <a:r>
              <a:rPr lang="mk-MK" sz="2000" dirty="0" smtClean="0">
                <a:solidFill>
                  <a:schemeClr val="bg1"/>
                </a:solidFill>
                <a:latin typeface="Arial" pitchFamily="34" charset="0"/>
                <a:cs typeface="Arial" pitchFamily="34" charset="0"/>
              </a:rPr>
              <a:t>Пред половиот акт)</a:t>
            </a:r>
            <a:endParaRPr lang="en-US" sz="2000" dirty="0">
              <a:solidFill>
                <a:schemeClr val="bg1"/>
              </a:solidFill>
              <a:latin typeface="Arial" pitchFamily="34" charset="0"/>
              <a:cs typeface="Arial" pitchFamily="34" charset="0"/>
            </a:endParaRPr>
          </a:p>
        </p:txBody>
      </p:sp>
      <p:sp>
        <p:nvSpPr>
          <p:cNvPr id="3" name="Rectangle 2"/>
          <p:cNvSpPr/>
          <p:nvPr/>
        </p:nvSpPr>
        <p:spPr>
          <a:xfrm>
            <a:off x="3286116" y="428604"/>
            <a:ext cx="6215106" cy="830997"/>
          </a:xfrm>
          <a:prstGeom prst="rect">
            <a:avLst/>
          </a:prstGeom>
        </p:spPr>
        <p:txBody>
          <a:bodyPr wrap="square">
            <a:spAutoFit/>
          </a:bodyPr>
          <a:lstStyle/>
          <a:p>
            <a:r>
              <a:rPr lang="ru-RU" sz="2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Методи </a:t>
            </a:r>
            <a:r>
              <a:rPr lang="ru-RU" sz="2400" b="1" dirty="0">
                <a:solidFill>
                  <a:srgbClr val="FFFF00"/>
                </a:solidFill>
                <a:effectLst>
                  <a:outerShdw blurRad="38100" dist="38100" dir="2700000" algn="tl">
                    <a:srgbClr val="000000">
                      <a:alpha val="43137"/>
                    </a:srgbClr>
                  </a:outerShdw>
                </a:effectLst>
                <a:latin typeface="Arial" pitchFamily="34" charset="0"/>
                <a:cs typeface="Arial" pitchFamily="34" charset="0"/>
              </a:rPr>
              <a:t>на контрацепција и </a:t>
            </a:r>
            <a:endParaRPr lang="ru-RU" sz="2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r>
              <a:rPr lang="ru-RU" sz="2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заштита </a:t>
            </a:r>
            <a:r>
              <a:rPr lang="ru-RU" sz="2400" b="1" dirty="0">
                <a:solidFill>
                  <a:srgbClr val="FFFF00"/>
                </a:solidFill>
                <a:effectLst>
                  <a:outerShdw blurRad="38100" dist="38100" dir="2700000" algn="tl">
                    <a:srgbClr val="000000">
                      <a:alpha val="43137"/>
                    </a:srgbClr>
                  </a:outerShdw>
                </a:effectLst>
                <a:latin typeface="Arial" pitchFamily="34" charset="0"/>
                <a:cs typeface="Arial" pitchFamily="34" charset="0"/>
              </a:rPr>
              <a:t>од несакана бременост</a:t>
            </a:r>
          </a:p>
        </p:txBody>
      </p:sp>
      <p:sp>
        <p:nvSpPr>
          <p:cNvPr id="4" name="TextBox 3"/>
          <p:cNvSpPr txBox="1"/>
          <p:nvPr/>
        </p:nvSpPr>
        <p:spPr>
          <a:xfrm>
            <a:off x="571472" y="3643314"/>
            <a:ext cx="2643206" cy="2862322"/>
          </a:xfrm>
          <a:prstGeom prst="rect">
            <a:avLst/>
          </a:prstGeom>
          <a:noFill/>
        </p:spPr>
        <p:txBody>
          <a:bodyPr wrap="square" rtlCol="0">
            <a:spAutoFit/>
          </a:bodyPr>
          <a:lstStyle/>
          <a:p>
            <a:r>
              <a:rPr lang="mk-MK" sz="2000" dirty="0" smtClean="0">
                <a:solidFill>
                  <a:srgbClr val="FFFF00"/>
                </a:solidFill>
                <a:latin typeface="Arial" pitchFamily="34" charset="0"/>
                <a:cs typeface="Arial" pitchFamily="34" charset="0"/>
              </a:rPr>
              <a:t>Биолошки – хормонални заштитни средства</a:t>
            </a:r>
          </a:p>
          <a:p>
            <a:r>
              <a:rPr lang="mk-MK" sz="2000" dirty="0" smtClean="0">
                <a:solidFill>
                  <a:schemeClr val="bg1"/>
                </a:solidFill>
                <a:latin typeface="Arial" pitchFamily="34" charset="0"/>
                <a:cs typeface="Arial" pitchFamily="34" charset="0"/>
              </a:rPr>
              <a:t>(анти беби таблети – со кои се спречува овогенезата, се земаат</a:t>
            </a:r>
          </a:p>
          <a:p>
            <a:r>
              <a:rPr lang="mk-MK" sz="2000" dirty="0" smtClean="0">
                <a:solidFill>
                  <a:schemeClr val="bg1"/>
                </a:solidFill>
                <a:latin typeface="Arial" pitchFamily="34" charset="0"/>
                <a:cs typeface="Arial" pitchFamily="34" charset="0"/>
              </a:rPr>
              <a:t>21-22 дена, секој ден )</a:t>
            </a:r>
            <a:endParaRPr lang="en-US" sz="2000" dirty="0">
              <a:solidFill>
                <a:schemeClr val="bg1"/>
              </a:solidFill>
              <a:latin typeface="Arial" pitchFamily="34" charset="0"/>
              <a:cs typeface="Arial" pitchFamily="34" charset="0"/>
            </a:endParaRPr>
          </a:p>
        </p:txBody>
      </p:sp>
      <p:pic>
        <p:nvPicPr>
          <p:cNvPr id="26626" name="Picture 2" descr="Резултат со слика за заштита од несакана бременост спирала"/>
          <p:cNvPicPr>
            <a:picLocks noChangeAspect="1" noChangeArrowheads="1"/>
          </p:cNvPicPr>
          <p:nvPr/>
        </p:nvPicPr>
        <p:blipFill>
          <a:blip r:embed="rId2"/>
          <a:srcRect/>
          <a:stretch>
            <a:fillRect/>
          </a:stretch>
        </p:blipFill>
        <p:spPr bwMode="auto">
          <a:xfrm>
            <a:off x="3500430" y="2000240"/>
            <a:ext cx="5232972" cy="392909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86050" y="571480"/>
            <a:ext cx="3333477" cy="523220"/>
          </a:xfrm>
          <a:prstGeom prst="rect">
            <a:avLst/>
          </a:prstGeom>
        </p:spPr>
        <p:txBody>
          <a:bodyPr wrap="none">
            <a:spAutoFit/>
          </a:bodyPr>
          <a:lstStyle/>
          <a:p>
            <a:r>
              <a:rPr lang="mk-MK" sz="2400" dirty="0">
                <a:latin typeface="Arial" pitchFamily="34" charset="0"/>
                <a:cs typeface="Arial" pitchFamily="34" charset="0"/>
              </a:rPr>
              <a:t>   </a:t>
            </a:r>
            <a:r>
              <a:rPr lang="mk-MK" sz="2800" b="1" dirty="0">
                <a:solidFill>
                  <a:srgbClr val="FFC000"/>
                </a:solidFill>
                <a:latin typeface="Arial" pitchFamily="34" charset="0"/>
                <a:cs typeface="Arial" pitchFamily="34" charset="0"/>
              </a:rPr>
              <a:t>ГАМЕТОГЕНЕЗА</a:t>
            </a:r>
            <a:endParaRPr lang="mk-MK" sz="2400" b="1" dirty="0">
              <a:solidFill>
                <a:srgbClr val="FFC000"/>
              </a:solidFill>
              <a:latin typeface="Arial" pitchFamily="34" charset="0"/>
              <a:cs typeface="Arial" pitchFamily="34" charset="0"/>
            </a:endParaRPr>
          </a:p>
        </p:txBody>
      </p:sp>
      <p:sp>
        <p:nvSpPr>
          <p:cNvPr id="4" name="Rectangle 3"/>
          <p:cNvSpPr/>
          <p:nvPr/>
        </p:nvSpPr>
        <p:spPr>
          <a:xfrm>
            <a:off x="500034" y="1571612"/>
            <a:ext cx="8072494" cy="3266985"/>
          </a:xfrm>
          <a:prstGeom prst="rect">
            <a:avLst/>
          </a:prstGeom>
        </p:spPr>
        <p:txBody>
          <a:bodyPr wrap="square">
            <a:spAutoFit/>
          </a:bodyPr>
          <a:lstStyle/>
          <a:p>
            <a:pPr>
              <a:lnSpc>
                <a:spcPct val="150000"/>
              </a:lnSpc>
            </a:pPr>
            <a:r>
              <a:rPr lang="en-US" sz="2000" dirty="0" err="1">
                <a:solidFill>
                  <a:schemeClr val="bg1"/>
                </a:solidFill>
                <a:latin typeface="Arial" pitchFamily="34" charset="0"/>
                <a:cs typeface="Arial" pitchFamily="34" charset="0"/>
              </a:rPr>
              <a:t>Процесот</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преку</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кој</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се</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создаваат</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половите</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клетки</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се</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означува</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како</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гаметогенеза</a:t>
            </a:r>
            <a:r>
              <a:rPr lang="en-US" sz="2000" dirty="0">
                <a:solidFill>
                  <a:schemeClr val="bg1"/>
                </a:solidFill>
                <a:latin typeface="Arial" pitchFamily="34" charset="0"/>
                <a:cs typeface="Arial" pitchFamily="34" charset="0"/>
              </a:rPr>
              <a:t>. </a:t>
            </a:r>
            <a:endParaRPr lang="mk-MK" sz="2000" dirty="0" smtClean="0">
              <a:solidFill>
                <a:schemeClr val="bg1"/>
              </a:solidFill>
              <a:latin typeface="Arial" pitchFamily="34" charset="0"/>
              <a:cs typeface="Arial" pitchFamily="34" charset="0"/>
            </a:endParaRPr>
          </a:p>
          <a:p>
            <a:pPr>
              <a:lnSpc>
                <a:spcPct val="150000"/>
              </a:lnSpc>
            </a:pPr>
            <a:endParaRPr lang="mk-MK" sz="2000" dirty="0" smtClean="0">
              <a:solidFill>
                <a:schemeClr val="bg1"/>
              </a:solidFill>
              <a:latin typeface="Arial" pitchFamily="34" charset="0"/>
              <a:cs typeface="Arial" pitchFamily="34" charset="0"/>
            </a:endParaRPr>
          </a:p>
          <a:p>
            <a:pPr>
              <a:lnSpc>
                <a:spcPct val="150000"/>
              </a:lnSpc>
            </a:pPr>
            <a:r>
              <a:rPr lang="en-US" sz="2000" dirty="0" err="1" smtClean="0">
                <a:solidFill>
                  <a:srgbClr val="FFC000"/>
                </a:solidFill>
                <a:latin typeface="Arial" pitchFamily="34" charset="0"/>
                <a:cs typeface="Arial" pitchFamily="34" charset="0"/>
              </a:rPr>
              <a:t>Таа</a:t>
            </a:r>
            <a:r>
              <a:rPr lang="en-US" sz="2000" dirty="0" smtClean="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се</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одвива</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во</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герминативниот</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епител</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на</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половите</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органи</a:t>
            </a:r>
            <a:r>
              <a:rPr lang="en-US" sz="2000" dirty="0">
                <a:solidFill>
                  <a:srgbClr val="FFC000"/>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овариуми</a:t>
            </a:r>
            <a:r>
              <a:rPr lang="en-US" sz="2000" dirty="0">
                <a:solidFill>
                  <a:schemeClr val="bg1"/>
                </a:solidFill>
                <a:latin typeface="Arial" pitchFamily="34" charset="0"/>
                <a:cs typeface="Arial" pitchFamily="34" charset="0"/>
              </a:rPr>
              <a:t> - </a:t>
            </a:r>
            <a:r>
              <a:rPr lang="en-US" sz="2000" dirty="0" err="1">
                <a:solidFill>
                  <a:schemeClr val="bg1"/>
                </a:solidFill>
                <a:latin typeface="Arial" pitchFamily="34" charset="0"/>
                <a:cs typeface="Arial" pitchFamily="34" charset="0"/>
              </a:rPr>
              <a:t>те</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кај</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женските</a:t>
            </a:r>
            <a:r>
              <a:rPr lang="en-US" sz="2000" dirty="0">
                <a:solidFill>
                  <a:schemeClr val="bg1"/>
                </a:solidFill>
                <a:latin typeface="Arial" pitchFamily="34" charset="0"/>
                <a:cs typeface="Arial" pitchFamily="34" charset="0"/>
              </a:rPr>
              <a:t> </a:t>
            </a:r>
            <a:r>
              <a:rPr lang="en-US" sz="2000" dirty="0">
                <a:solidFill>
                  <a:srgbClr val="FFC000"/>
                </a:solidFill>
                <a:latin typeface="Arial" pitchFamily="34" charset="0"/>
                <a:cs typeface="Arial" pitchFamily="34" charset="0"/>
              </a:rPr>
              <a:t>и </a:t>
            </a:r>
            <a:r>
              <a:rPr lang="en-US" sz="2000" dirty="0" err="1">
                <a:solidFill>
                  <a:schemeClr val="bg1"/>
                </a:solidFill>
                <a:latin typeface="Arial" pitchFamily="34" charset="0"/>
                <a:cs typeface="Arial" pitchFamily="34" charset="0"/>
              </a:rPr>
              <a:t>тестеси</a:t>
            </a:r>
            <a:r>
              <a:rPr lang="en-US" sz="2000" dirty="0">
                <a:solidFill>
                  <a:schemeClr val="bg1"/>
                </a:solidFill>
                <a:latin typeface="Arial" pitchFamily="34" charset="0"/>
                <a:cs typeface="Arial" pitchFamily="34" charset="0"/>
              </a:rPr>
              <a:t> - </a:t>
            </a:r>
            <a:r>
              <a:rPr lang="en-US" sz="2000" dirty="0" err="1">
                <a:solidFill>
                  <a:schemeClr val="bg1"/>
                </a:solidFill>
                <a:latin typeface="Arial" pitchFamily="34" charset="0"/>
                <a:cs typeface="Arial" pitchFamily="34" charset="0"/>
              </a:rPr>
              <a:t>те</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кај</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машките</a:t>
            </a:r>
            <a:r>
              <a:rPr lang="en-US" sz="2000" dirty="0">
                <a:solidFill>
                  <a:schemeClr val="bg1"/>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единки</a:t>
            </a:r>
            <a:r>
              <a:rPr lang="en-US" sz="2000" dirty="0">
                <a:solidFill>
                  <a:srgbClr val="FFC000"/>
                </a:solidFill>
                <a:latin typeface="Arial" pitchFamily="34" charset="0"/>
                <a:cs typeface="Arial" pitchFamily="34" charset="0"/>
              </a:rPr>
              <a:t>). </a:t>
            </a:r>
            <a:endParaRPr lang="mk-MK" sz="2000" dirty="0" smtClean="0">
              <a:solidFill>
                <a:srgbClr val="FFC000"/>
              </a:solidFill>
              <a:latin typeface="Arial" pitchFamily="34" charset="0"/>
              <a:cs typeface="Arial" pitchFamily="34" charset="0"/>
            </a:endParaRPr>
          </a:p>
          <a:p>
            <a:pPr>
              <a:lnSpc>
                <a:spcPct val="150000"/>
              </a:lnSpc>
            </a:pPr>
            <a:r>
              <a:rPr lang="en-US" sz="2000" dirty="0" err="1" smtClean="0">
                <a:solidFill>
                  <a:srgbClr val="FFC000"/>
                </a:solidFill>
                <a:latin typeface="Arial" pitchFamily="34" charset="0"/>
                <a:cs typeface="Arial" pitchFamily="34" charset="0"/>
              </a:rPr>
              <a:t>Гаметогенезата</a:t>
            </a:r>
            <a:r>
              <a:rPr lang="en-US" sz="2000" dirty="0" smtClean="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кај</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машките</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единки</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се</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означува</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како</a:t>
            </a:r>
            <a:r>
              <a:rPr lang="en-US" sz="2000" dirty="0">
                <a:solidFill>
                  <a:srgbClr val="FFC000"/>
                </a:solidFill>
                <a:latin typeface="Arial" pitchFamily="34" charset="0"/>
                <a:cs typeface="Arial" pitchFamily="34" charset="0"/>
              </a:rPr>
              <a:t> </a:t>
            </a:r>
            <a:r>
              <a:rPr lang="en-US" sz="2000" dirty="0" err="1">
                <a:solidFill>
                  <a:schemeClr val="bg1"/>
                </a:solidFill>
                <a:latin typeface="Arial" pitchFamily="34" charset="0"/>
                <a:cs typeface="Arial" pitchFamily="34" charset="0"/>
              </a:rPr>
              <a:t>сперматогенеза</a:t>
            </a:r>
            <a:r>
              <a:rPr lang="en-US" sz="2000" dirty="0">
                <a:solidFill>
                  <a:srgbClr val="FFC000"/>
                </a:solidFill>
                <a:latin typeface="Arial" pitchFamily="34" charset="0"/>
                <a:cs typeface="Arial" pitchFamily="34" charset="0"/>
              </a:rPr>
              <a:t>, а </a:t>
            </a:r>
            <a:r>
              <a:rPr lang="en-US" sz="2000" dirty="0" err="1">
                <a:solidFill>
                  <a:srgbClr val="FFC000"/>
                </a:solidFill>
                <a:latin typeface="Arial" pitchFamily="34" charset="0"/>
                <a:cs typeface="Arial" pitchFamily="34" charset="0"/>
              </a:rPr>
              <a:t>кај</a:t>
            </a:r>
            <a:r>
              <a:rPr lang="en-US" sz="2000" dirty="0">
                <a:solidFill>
                  <a:srgbClr val="FFC000"/>
                </a:solidFill>
                <a:latin typeface="Arial" pitchFamily="34" charset="0"/>
                <a:cs typeface="Arial" pitchFamily="34" charset="0"/>
              </a:rPr>
              <a:t> </a:t>
            </a:r>
            <a:r>
              <a:rPr lang="en-US" sz="2000" dirty="0" err="1">
                <a:solidFill>
                  <a:srgbClr val="FFC000"/>
                </a:solidFill>
                <a:latin typeface="Arial" pitchFamily="34" charset="0"/>
                <a:cs typeface="Arial" pitchFamily="34" charset="0"/>
              </a:rPr>
              <a:t>женските</a:t>
            </a:r>
            <a:r>
              <a:rPr lang="en-US" sz="2000" dirty="0">
                <a:solidFill>
                  <a:srgbClr val="FFC000"/>
                </a:solidFill>
                <a:latin typeface="Arial" pitchFamily="34" charset="0"/>
                <a:cs typeface="Arial" pitchFamily="34" charset="0"/>
              </a:rPr>
              <a:t> </a:t>
            </a:r>
            <a:r>
              <a:rPr lang="en-US" sz="2000" dirty="0" err="1">
                <a:solidFill>
                  <a:schemeClr val="bg1"/>
                </a:solidFill>
                <a:latin typeface="Arial" pitchFamily="34" charset="0"/>
                <a:cs typeface="Arial" pitchFamily="34" charset="0"/>
              </a:rPr>
              <a:t>оогенеза</a:t>
            </a:r>
            <a:r>
              <a:rPr lang="en-US" sz="2000" dirty="0">
                <a:solidFill>
                  <a:srgbClr val="FFC000"/>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1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4678" y="571480"/>
            <a:ext cx="2472600" cy="461665"/>
          </a:xfrm>
          <a:prstGeom prst="rect">
            <a:avLst/>
          </a:prstGeom>
        </p:spPr>
        <p:txBody>
          <a:bodyPr wrap="none">
            <a:spAutoFit/>
          </a:bodyPr>
          <a:lstStyle/>
          <a:p>
            <a:r>
              <a:rPr lang="mk-MK" sz="2400" b="1" dirty="0">
                <a:solidFill>
                  <a:schemeClr val="bg1"/>
                </a:solidFill>
                <a:latin typeface="Arial" pitchFamily="34" charset="0"/>
                <a:cs typeface="Arial" pitchFamily="34" charset="0"/>
              </a:rPr>
              <a:t>ОПЛОДУВАЊЕ</a:t>
            </a:r>
          </a:p>
        </p:txBody>
      </p:sp>
      <p:sp>
        <p:nvSpPr>
          <p:cNvPr id="3" name="Rectangle 2"/>
          <p:cNvSpPr/>
          <p:nvPr/>
        </p:nvSpPr>
        <p:spPr>
          <a:xfrm>
            <a:off x="642910" y="1785926"/>
            <a:ext cx="7715304" cy="3323987"/>
          </a:xfrm>
          <a:prstGeom prst="rect">
            <a:avLst/>
          </a:prstGeom>
        </p:spPr>
        <p:txBody>
          <a:bodyPr wrap="square">
            <a:spAutoFit/>
          </a:bodyPr>
          <a:lstStyle/>
          <a:p>
            <a:pPr>
              <a:lnSpc>
                <a:spcPct val="150000"/>
              </a:lnSpc>
            </a:pPr>
            <a:r>
              <a:rPr lang="ru-RU" sz="2000" b="1" dirty="0">
                <a:solidFill>
                  <a:srgbClr val="FFFF00"/>
                </a:solidFill>
                <a:latin typeface="Arial" pitchFamily="34" charset="0"/>
                <a:cs typeface="Arial" pitchFamily="34" charset="0"/>
              </a:rPr>
              <a:t>Оплодување</a:t>
            </a:r>
            <a:r>
              <a:rPr lang="ru-RU" sz="2000" dirty="0">
                <a:solidFill>
                  <a:srgbClr val="FFFF00"/>
                </a:solidFill>
                <a:latin typeface="Arial" pitchFamily="34" charset="0"/>
                <a:cs typeface="Arial" pitchFamily="34" charset="0"/>
              </a:rPr>
              <a:t> (</a:t>
            </a:r>
            <a:r>
              <a:rPr lang="ru-RU" sz="2000" b="1" dirty="0">
                <a:solidFill>
                  <a:srgbClr val="FFFF00"/>
                </a:solidFill>
                <a:latin typeface="Arial" pitchFamily="34" charset="0"/>
                <a:cs typeface="Arial" pitchFamily="34" charset="0"/>
              </a:rPr>
              <a:t>фертилизација</a:t>
            </a:r>
            <a:r>
              <a:rPr lang="ru-RU" sz="2000" dirty="0">
                <a:solidFill>
                  <a:srgbClr val="FFFF00"/>
                </a:solidFill>
                <a:latin typeface="Arial" pitchFamily="34" charset="0"/>
                <a:cs typeface="Arial" pitchFamily="34" charset="0"/>
              </a:rPr>
              <a:t>) </a:t>
            </a:r>
            <a:r>
              <a:rPr lang="ru-RU" sz="2000" dirty="0">
                <a:solidFill>
                  <a:schemeClr val="bg1"/>
                </a:solidFill>
                <a:latin typeface="Arial" pitchFamily="34" charset="0"/>
                <a:cs typeface="Arial" pitchFamily="34" charset="0"/>
              </a:rPr>
              <a:t>— процес при којшто доаѓа до фузија (спојување) на женската (</a:t>
            </a:r>
            <a:r>
              <a:rPr lang="ru-RU" sz="2000" dirty="0">
                <a:solidFill>
                  <a:srgbClr val="FFFF00"/>
                </a:solidFill>
                <a:latin typeface="Arial" pitchFamily="34" charset="0"/>
                <a:cs typeface="Arial" pitchFamily="34" charset="0"/>
              </a:rPr>
              <a:t>јајце клетка</a:t>
            </a:r>
            <a:r>
              <a:rPr lang="ru-RU" sz="2000" dirty="0">
                <a:solidFill>
                  <a:schemeClr val="bg1"/>
                </a:solidFill>
                <a:latin typeface="Arial" pitchFamily="34" charset="0"/>
                <a:cs typeface="Arial" pitchFamily="34" charset="0"/>
              </a:rPr>
              <a:t>) и машката (</a:t>
            </a:r>
            <a:r>
              <a:rPr lang="ru-RU" sz="2000" dirty="0">
                <a:solidFill>
                  <a:srgbClr val="FFFF00"/>
                </a:solidFill>
                <a:latin typeface="Arial" pitchFamily="34" charset="0"/>
                <a:cs typeface="Arial" pitchFamily="34" charset="0"/>
              </a:rPr>
              <a:t>сперматозоид</a:t>
            </a:r>
            <a:r>
              <a:rPr lang="ru-RU" sz="2000" dirty="0">
                <a:solidFill>
                  <a:schemeClr val="bg1"/>
                </a:solidFill>
                <a:latin typeface="Arial" pitchFamily="34" charset="0"/>
                <a:cs typeface="Arial" pitchFamily="34" charset="0"/>
              </a:rPr>
              <a:t>) гамета. При оплодувањето настанува и навлегување на хаплоидниот сет од хромозоми на сперматозоидот во јајце клетката, која исто така содржи хаплоиден број на хромозоми. Како резултат на ова се формира една </a:t>
            </a:r>
            <a:r>
              <a:rPr lang="ru-RU" sz="2000" dirty="0">
                <a:solidFill>
                  <a:srgbClr val="FFFF00"/>
                </a:solidFill>
                <a:latin typeface="Arial" pitchFamily="34" charset="0"/>
                <a:cs typeface="Arial" pitchFamily="34" charset="0"/>
              </a:rPr>
              <a:t>диплоидна клетка наречена зигот</a:t>
            </a:r>
            <a:r>
              <a:rPr lang="ru-RU" sz="2000" dirty="0">
                <a:solidFill>
                  <a:schemeClr val="bg1"/>
                </a:solidFill>
                <a:latin typeface="Arial" pitchFamily="34" charset="0"/>
                <a:cs typeface="Arial" pitchFamily="34" charset="0"/>
              </a:rPr>
              <a:t>.</a:t>
            </a:r>
            <a:endParaRPr lang="en-US" sz="2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000108"/>
            <a:ext cx="8208209" cy="4093428"/>
          </a:xfrm>
          <a:prstGeom prst="rect">
            <a:avLst/>
          </a:prstGeom>
          <a:noFill/>
        </p:spPr>
        <p:txBody>
          <a:bodyPr wrap="none" rtlCol="0">
            <a:spAutoFit/>
          </a:bodyPr>
          <a:lstStyle/>
          <a:p>
            <a:r>
              <a:rPr lang="mk-MK" sz="2000" dirty="0" smtClean="0">
                <a:solidFill>
                  <a:srgbClr val="FFFF00"/>
                </a:solidFill>
                <a:latin typeface="Arial" pitchFamily="34" charset="0"/>
                <a:cs typeface="Arial" pitchFamily="34" charset="0"/>
              </a:rPr>
              <a:t>Кон средината на менструалниот циклус настанува овулација – </a:t>
            </a:r>
          </a:p>
          <a:p>
            <a:r>
              <a:rPr lang="mk-MK" sz="2000" dirty="0" smtClean="0">
                <a:solidFill>
                  <a:srgbClr val="FFFF00"/>
                </a:solidFill>
                <a:latin typeface="Arial" pitchFamily="34" charset="0"/>
                <a:cs typeface="Arial" pitchFamily="34" charset="0"/>
              </a:rPr>
              <a:t>Процес кога зрелата јајце клетка со прскање на графовиот </a:t>
            </a:r>
          </a:p>
          <a:p>
            <a:r>
              <a:rPr lang="mk-MK" sz="2000" dirty="0" smtClean="0">
                <a:solidFill>
                  <a:srgbClr val="FFFF00"/>
                </a:solidFill>
                <a:latin typeface="Arial" pitchFamily="34" charset="0"/>
                <a:cs typeface="Arial" pitchFamily="34" charset="0"/>
              </a:rPr>
              <a:t>Фоликул го напушта овариумот.</a:t>
            </a:r>
          </a:p>
          <a:p>
            <a:endParaRPr lang="mk-MK" sz="2000" dirty="0">
              <a:solidFill>
                <a:srgbClr val="FFFF00"/>
              </a:solidFill>
              <a:latin typeface="Arial" pitchFamily="34" charset="0"/>
              <a:cs typeface="Arial" pitchFamily="34" charset="0"/>
            </a:endParaRPr>
          </a:p>
          <a:p>
            <a:r>
              <a:rPr lang="mk-MK" sz="2000" dirty="0" smtClean="0">
                <a:solidFill>
                  <a:srgbClr val="FFFF00"/>
                </a:solidFill>
                <a:latin typeface="Arial" pitchFamily="34" charset="0"/>
                <a:cs typeface="Arial" pitchFamily="34" charset="0"/>
              </a:rPr>
              <a:t>Исфрлената јајце клетка ја прифаќа јајцеводот. Таа е неподвижна, </a:t>
            </a:r>
          </a:p>
          <a:p>
            <a:r>
              <a:rPr lang="mk-MK" sz="2000" dirty="0" smtClean="0">
                <a:solidFill>
                  <a:srgbClr val="FFFF00"/>
                </a:solidFill>
                <a:latin typeface="Arial" pitchFamily="34" charset="0"/>
                <a:cs typeface="Arial" pitchFamily="34" charset="0"/>
              </a:rPr>
              <a:t>А кон матката се движи со помош на контракции на јајцеводот.</a:t>
            </a:r>
          </a:p>
          <a:p>
            <a:endParaRPr lang="mk-MK" sz="2000" dirty="0">
              <a:solidFill>
                <a:srgbClr val="FFFF00"/>
              </a:solidFill>
              <a:latin typeface="Arial" pitchFamily="34" charset="0"/>
              <a:cs typeface="Arial" pitchFamily="34" charset="0"/>
            </a:endParaRPr>
          </a:p>
          <a:p>
            <a:r>
              <a:rPr lang="mk-MK" sz="2000" dirty="0" smtClean="0">
                <a:solidFill>
                  <a:srgbClr val="FFFF00"/>
                </a:solidFill>
                <a:latin typeface="Arial" pitchFamily="34" charset="0"/>
                <a:cs typeface="Arial" pitchFamily="34" charset="0"/>
              </a:rPr>
              <a:t>Оплодувањето најчесто се случува во почетокот од јајцеводот. </a:t>
            </a:r>
          </a:p>
          <a:p>
            <a:endParaRPr lang="mk-MK" sz="2000" dirty="0">
              <a:solidFill>
                <a:srgbClr val="FFFF00"/>
              </a:solidFill>
              <a:latin typeface="Arial" pitchFamily="34" charset="0"/>
              <a:cs typeface="Arial" pitchFamily="34" charset="0"/>
            </a:endParaRPr>
          </a:p>
          <a:p>
            <a:r>
              <a:rPr lang="mk-MK" sz="2000" dirty="0" smtClean="0">
                <a:solidFill>
                  <a:srgbClr val="FFFF00"/>
                </a:solidFill>
                <a:latin typeface="Arial" pitchFamily="34" charset="0"/>
                <a:cs typeface="Arial" pitchFamily="34" charset="0"/>
              </a:rPr>
              <a:t>Од голем бр на сперматозоиди кои се уфрлени во половиот орган </a:t>
            </a:r>
          </a:p>
          <a:p>
            <a:r>
              <a:rPr lang="mk-MK" sz="2000" dirty="0" smtClean="0">
                <a:solidFill>
                  <a:srgbClr val="FFFF00"/>
                </a:solidFill>
                <a:latin typeface="Arial" pitchFamily="34" charset="0"/>
                <a:cs typeface="Arial" pitchFamily="34" charset="0"/>
              </a:rPr>
              <a:t>На жената, само еден може да ја оплоди јајце клетката. </a:t>
            </a:r>
          </a:p>
          <a:p>
            <a:endParaRPr lang="mk-MK" sz="2000" dirty="0">
              <a:solidFill>
                <a:srgbClr val="FFFF00"/>
              </a:solidFill>
              <a:latin typeface="Arial" pitchFamily="34" charset="0"/>
              <a:cs typeface="Arial" pitchFamily="34" charset="0"/>
            </a:endParaRPr>
          </a:p>
          <a:p>
            <a:r>
              <a:rPr lang="mk-MK" sz="2000" dirty="0" smtClean="0">
                <a:solidFill>
                  <a:srgbClr val="FFFF00"/>
                </a:solidFill>
                <a:latin typeface="Arial" pitchFamily="34" charset="0"/>
                <a:cs typeface="Arial" pitchFamily="34" charset="0"/>
              </a:rPr>
              <a:t>Во 1 менструален циклус се создава само 1 јајце клетка.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Резултат со слика за МЕНСТРУАЛЕН ЦИКЛУС"/>
          <p:cNvPicPr>
            <a:picLocks noChangeAspect="1" noChangeArrowheads="1"/>
          </p:cNvPicPr>
          <p:nvPr/>
        </p:nvPicPr>
        <p:blipFill>
          <a:blip r:embed="rId2"/>
          <a:srcRect/>
          <a:stretch>
            <a:fillRect/>
          </a:stretch>
        </p:blipFill>
        <p:spPr bwMode="auto">
          <a:xfrm>
            <a:off x="1714480" y="285728"/>
            <a:ext cx="6429370" cy="6257920"/>
          </a:xfrm>
          <a:prstGeom prst="rect">
            <a:avLst/>
          </a:prstGeom>
          <a:noFill/>
        </p:spPr>
      </p:pic>
      <p:sp>
        <p:nvSpPr>
          <p:cNvPr id="18436" name="AutoShape 4" descr="Резултат со слика за МЕНСТРУАЛЕН ЦИКЛУС"/>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5572132" y="285728"/>
            <a:ext cx="2571730" cy="369332"/>
          </a:xfrm>
          <a:prstGeom prst="rect">
            <a:avLst/>
          </a:prstGeom>
          <a:noFill/>
        </p:spPr>
        <p:txBody>
          <a:bodyPr wrap="none" rtlCol="0">
            <a:spAutoFit/>
          </a:bodyPr>
          <a:lstStyle/>
          <a:p>
            <a:r>
              <a:rPr lang="mk-MK" b="1" dirty="0" smtClean="0">
                <a:solidFill>
                  <a:srgbClr val="C00000"/>
                </a:solidFill>
                <a:latin typeface="Arial" pitchFamily="34" charset="0"/>
                <a:cs typeface="Arial" pitchFamily="34" charset="0"/>
              </a:rPr>
              <a:t>НЕПЛОДНИ ДЕНОВИ</a:t>
            </a:r>
            <a:endParaRPr lang="en-US" b="1" dirty="0">
              <a:solidFill>
                <a:srgbClr val="C00000"/>
              </a:solidFill>
              <a:latin typeface="Arial" pitchFamily="34" charset="0"/>
              <a:cs typeface="Arial" pitchFamily="34" charset="0"/>
            </a:endParaRPr>
          </a:p>
        </p:txBody>
      </p:sp>
      <p:sp>
        <p:nvSpPr>
          <p:cNvPr id="6" name="TextBox 5"/>
          <p:cNvSpPr txBox="1"/>
          <p:nvPr/>
        </p:nvSpPr>
        <p:spPr>
          <a:xfrm>
            <a:off x="5643570" y="6143644"/>
            <a:ext cx="3214709" cy="400110"/>
          </a:xfrm>
          <a:prstGeom prst="rect">
            <a:avLst/>
          </a:prstGeom>
          <a:noFill/>
        </p:spPr>
        <p:txBody>
          <a:bodyPr wrap="square" rtlCol="0">
            <a:spAutoFit/>
          </a:bodyPr>
          <a:lstStyle/>
          <a:p>
            <a:r>
              <a:rPr lang="mk-MK" sz="2000" b="1" dirty="0" smtClean="0">
                <a:solidFill>
                  <a:srgbClr val="C00000"/>
                </a:solidFill>
                <a:latin typeface="Arial" pitchFamily="34" charset="0"/>
                <a:cs typeface="Arial" pitchFamily="34" charset="0"/>
              </a:rPr>
              <a:t>ПЛОДНИ ДЕНОВИ</a:t>
            </a:r>
            <a:endParaRPr lang="en-US" sz="2000"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1357298"/>
            <a:ext cx="8001057" cy="3908762"/>
          </a:xfrm>
          <a:prstGeom prst="rect">
            <a:avLst/>
          </a:prstGeom>
          <a:noFill/>
        </p:spPr>
        <p:txBody>
          <a:bodyPr wrap="square" rtlCol="0">
            <a:spAutoFit/>
          </a:bodyPr>
          <a:lstStyle/>
          <a:p>
            <a:r>
              <a:rPr lang="mk-MK" sz="2000" u="sng" dirty="0" smtClean="0">
                <a:solidFill>
                  <a:schemeClr val="bg1"/>
                </a:solidFill>
                <a:latin typeface="Arial" pitchFamily="34" charset="0"/>
                <a:cs typeface="Arial" pitchFamily="34" charset="0"/>
              </a:rPr>
              <a:t>Менструалниот циклус </a:t>
            </a:r>
            <a:r>
              <a:rPr lang="mk-MK" sz="2000" dirty="0" smtClean="0">
                <a:solidFill>
                  <a:schemeClr val="bg1"/>
                </a:solidFill>
                <a:latin typeface="Arial" pitchFamily="34" charset="0"/>
                <a:cs typeface="Arial" pitchFamily="34" charset="0"/>
              </a:rPr>
              <a:t>трае </a:t>
            </a:r>
            <a:r>
              <a:rPr lang="mk-MK" sz="2400" b="1" dirty="0" smtClean="0">
                <a:solidFill>
                  <a:srgbClr val="FF0000"/>
                </a:solidFill>
                <a:latin typeface="Arial" pitchFamily="34" charset="0"/>
                <a:cs typeface="Arial" pitchFamily="34" charset="0"/>
              </a:rPr>
              <a:t>28 дена</a:t>
            </a:r>
            <a:r>
              <a:rPr lang="mk-MK" sz="2000" dirty="0" smtClean="0">
                <a:solidFill>
                  <a:schemeClr val="bg1"/>
                </a:solidFill>
                <a:latin typeface="Arial" pitchFamily="34" charset="0"/>
                <a:cs typeface="Arial" pitchFamily="34" charset="0"/>
              </a:rPr>
              <a:t>, а </a:t>
            </a:r>
            <a:r>
              <a:rPr lang="mk-MK" sz="2000" u="sng" dirty="0" smtClean="0">
                <a:solidFill>
                  <a:schemeClr val="bg1"/>
                </a:solidFill>
                <a:latin typeface="Arial" pitchFamily="34" charset="0"/>
                <a:cs typeface="Arial" pitchFamily="34" charset="0"/>
              </a:rPr>
              <a:t>овулацијата</a:t>
            </a:r>
            <a:r>
              <a:rPr lang="mk-MK" sz="2000" dirty="0" smtClean="0">
                <a:solidFill>
                  <a:schemeClr val="bg1"/>
                </a:solidFill>
                <a:latin typeface="Arial" pitchFamily="34" charset="0"/>
                <a:cs typeface="Arial" pitchFamily="34" charset="0"/>
              </a:rPr>
              <a:t> настанува на </a:t>
            </a:r>
            <a:r>
              <a:rPr lang="mk-MK" sz="2400" b="1" dirty="0" smtClean="0">
                <a:solidFill>
                  <a:srgbClr val="FF0000"/>
                </a:solidFill>
                <a:latin typeface="Arial" pitchFamily="34" charset="0"/>
                <a:cs typeface="Arial" pitchFamily="34" charset="0"/>
              </a:rPr>
              <a:t>14-от ден</a:t>
            </a:r>
            <a:r>
              <a:rPr lang="mk-MK" sz="2000" dirty="0" smtClean="0">
                <a:solidFill>
                  <a:schemeClr val="bg1"/>
                </a:solidFill>
                <a:latin typeface="Arial" pitchFamily="34" charset="0"/>
                <a:cs typeface="Arial" pitchFamily="34" charset="0"/>
              </a:rPr>
              <a:t>. </a:t>
            </a:r>
          </a:p>
          <a:p>
            <a:r>
              <a:rPr lang="mk-MK" sz="2000" dirty="0" smtClean="0">
                <a:solidFill>
                  <a:srgbClr val="FFFF00"/>
                </a:solidFill>
                <a:latin typeface="Arial" pitchFamily="34" charset="0"/>
                <a:cs typeface="Arial" pitchFamily="34" charset="0"/>
              </a:rPr>
              <a:t>Јајце клетката </a:t>
            </a:r>
            <a:r>
              <a:rPr lang="mk-MK" sz="2000" dirty="0" smtClean="0">
                <a:solidFill>
                  <a:schemeClr val="bg1"/>
                </a:solidFill>
                <a:latin typeface="Arial" pitchFamily="34" charset="0"/>
                <a:cs typeface="Arial" pitchFamily="34" charset="0"/>
              </a:rPr>
              <a:t>е способна а оплодување во </a:t>
            </a:r>
            <a:r>
              <a:rPr lang="mk-MK" sz="2000" dirty="0" smtClean="0">
                <a:solidFill>
                  <a:srgbClr val="FFFF00"/>
                </a:solidFill>
                <a:latin typeface="Arial" pitchFamily="34" charset="0"/>
                <a:cs typeface="Arial" pitchFamily="34" charset="0"/>
              </a:rPr>
              <a:t>првите 36 часа </a:t>
            </a:r>
            <a:r>
              <a:rPr lang="mk-MK" sz="2000" dirty="0" smtClean="0">
                <a:solidFill>
                  <a:schemeClr val="bg1"/>
                </a:solidFill>
                <a:latin typeface="Arial" pitchFamily="34" charset="0"/>
                <a:cs typeface="Arial" pitchFamily="34" charset="0"/>
              </a:rPr>
              <a:t>по овулацијата.</a:t>
            </a:r>
          </a:p>
          <a:p>
            <a:endParaRPr lang="mk-MK" sz="2000" dirty="0">
              <a:solidFill>
                <a:schemeClr val="bg1"/>
              </a:solidFill>
              <a:latin typeface="Arial" pitchFamily="34" charset="0"/>
              <a:cs typeface="Arial" pitchFamily="34" charset="0"/>
            </a:endParaRPr>
          </a:p>
          <a:p>
            <a:r>
              <a:rPr lang="mk-MK" sz="2000" dirty="0" smtClean="0">
                <a:solidFill>
                  <a:srgbClr val="FFFF00"/>
                </a:solidFill>
                <a:latin typeface="Arial" pitchFamily="34" charset="0"/>
                <a:cs typeface="Arial" pitchFamily="34" charset="0"/>
              </a:rPr>
              <a:t>Сперматозоидите</a:t>
            </a:r>
            <a:r>
              <a:rPr lang="mk-MK" sz="2000" dirty="0" smtClean="0">
                <a:solidFill>
                  <a:schemeClr val="bg1"/>
                </a:solidFill>
                <a:latin typeface="Arial" pitchFamily="34" charset="0"/>
                <a:cs typeface="Arial" pitchFamily="34" charset="0"/>
              </a:rPr>
              <a:t> откако ќе се уфрлат во женскиот полов орган, се способни </a:t>
            </a:r>
          </a:p>
          <a:p>
            <a:r>
              <a:rPr lang="mk-MK" sz="2000" dirty="0" smtClean="0">
                <a:solidFill>
                  <a:schemeClr val="bg1"/>
                </a:solidFill>
                <a:latin typeface="Arial" pitchFamily="34" charset="0"/>
                <a:cs typeface="Arial" pitchFamily="34" charset="0"/>
              </a:rPr>
              <a:t>Да ја оплодат јајце клетката во рок од </a:t>
            </a:r>
            <a:r>
              <a:rPr lang="mk-MK" sz="2000" dirty="0" smtClean="0">
                <a:solidFill>
                  <a:srgbClr val="FFFF00"/>
                </a:solidFill>
                <a:latin typeface="Arial" pitchFamily="34" charset="0"/>
                <a:cs typeface="Arial" pitchFamily="34" charset="0"/>
              </a:rPr>
              <a:t>3 дена</a:t>
            </a:r>
            <a:r>
              <a:rPr lang="mk-MK" sz="2000" dirty="0" smtClean="0">
                <a:solidFill>
                  <a:schemeClr val="bg1"/>
                </a:solidFill>
                <a:latin typeface="Arial" pitchFamily="34" charset="0"/>
                <a:cs typeface="Arial" pitchFamily="34" charset="0"/>
              </a:rPr>
              <a:t>, бидејќи толкав е нивниот период на живот.</a:t>
            </a:r>
          </a:p>
          <a:p>
            <a:endParaRPr lang="mk-MK" sz="2000" dirty="0">
              <a:solidFill>
                <a:schemeClr val="bg1"/>
              </a:solidFill>
              <a:latin typeface="Arial" pitchFamily="34" charset="0"/>
              <a:cs typeface="Arial" pitchFamily="34" charset="0"/>
            </a:endParaRPr>
          </a:p>
          <a:p>
            <a:r>
              <a:rPr lang="mk-MK" sz="2000" dirty="0" smtClean="0">
                <a:solidFill>
                  <a:schemeClr val="bg1"/>
                </a:solidFill>
                <a:latin typeface="Arial" pitchFamily="34" charset="0"/>
                <a:cs typeface="Arial" pitchFamily="34" charset="0"/>
              </a:rPr>
              <a:t>За најпогоден термин за оплодување се земаат 2-3 ден пред и по овулација.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14678" y="642918"/>
            <a:ext cx="3096682" cy="400110"/>
          </a:xfrm>
          <a:prstGeom prst="rect">
            <a:avLst/>
          </a:prstGeom>
        </p:spPr>
        <p:txBody>
          <a:bodyPr wrap="none">
            <a:spAutoFit/>
          </a:bodyPr>
          <a:lstStyle/>
          <a:p>
            <a:r>
              <a:rPr lang="mk-MK" sz="2000" b="1" dirty="0">
                <a:solidFill>
                  <a:schemeClr val="bg1"/>
                </a:solidFill>
                <a:latin typeface="Arial" pitchFamily="34" charset="0"/>
                <a:cs typeface="Arial" pitchFamily="34" charset="0"/>
              </a:rPr>
              <a:t>Ин витро оплодување </a:t>
            </a:r>
            <a:endParaRPr lang="en-US" sz="2000" b="1" dirty="0">
              <a:solidFill>
                <a:schemeClr val="bg1"/>
              </a:solidFill>
              <a:latin typeface="Arial" pitchFamily="34" charset="0"/>
              <a:cs typeface="Arial" pitchFamily="34" charset="0"/>
            </a:endParaRPr>
          </a:p>
        </p:txBody>
      </p:sp>
      <p:sp>
        <p:nvSpPr>
          <p:cNvPr id="4" name="Rectangle 3"/>
          <p:cNvSpPr/>
          <p:nvPr/>
        </p:nvSpPr>
        <p:spPr>
          <a:xfrm>
            <a:off x="928662" y="1214422"/>
            <a:ext cx="7858180" cy="646331"/>
          </a:xfrm>
          <a:prstGeom prst="rect">
            <a:avLst/>
          </a:prstGeom>
        </p:spPr>
        <p:txBody>
          <a:bodyPr wrap="square">
            <a:spAutoFit/>
          </a:bodyPr>
          <a:lstStyle/>
          <a:p>
            <a:r>
              <a:rPr lang="ru-RU" dirty="0">
                <a:solidFill>
                  <a:srgbClr val="FFFF00"/>
                </a:solidFill>
                <a:latin typeface="Arial" pitchFamily="34" charset="0"/>
                <a:cs typeface="Arial" pitchFamily="34" charset="0"/>
              </a:rPr>
              <a:t>Името ин витро или вонтелесно оплодување е од таму што оплодувањето не се случува во телото на жената, туку надвор од неа. </a:t>
            </a:r>
            <a:endParaRPr lang="en-US" dirty="0">
              <a:solidFill>
                <a:srgbClr val="FFFF00"/>
              </a:solidFill>
              <a:latin typeface="Arial" pitchFamily="34" charset="0"/>
              <a:cs typeface="Arial" pitchFamily="34" charset="0"/>
            </a:endParaRPr>
          </a:p>
        </p:txBody>
      </p:sp>
      <p:sp>
        <p:nvSpPr>
          <p:cNvPr id="5" name="Rectangle 4"/>
          <p:cNvSpPr/>
          <p:nvPr/>
        </p:nvSpPr>
        <p:spPr>
          <a:xfrm>
            <a:off x="4429124" y="3143248"/>
            <a:ext cx="4286264" cy="2585323"/>
          </a:xfrm>
          <a:prstGeom prst="rect">
            <a:avLst/>
          </a:prstGeom>
        </p:spPr>
        <p:txBody>
          <a:bodyPr wrap="square">
            <a:spAutoFit/>
          </a:bodyPr>
          <a:lstStyle/>
          <a:p>
            <a:r>
              <a:rPr lang="ru-RU" dirty="0">
                <a:solidFill>
                  <a:srgbClr val="FFFF00"/>
                </a:solidFill>
                <a:latin typeface="Arial" pitchFamily="34" charset="0"/>
                <a:cs typeface="Arial" pitchFamily="34" charset="0"/>
              </a:rPr>
              <a:t>На кратко ин витро техниката се состои во: употреба на хормонални препарати за да се предизвика созревање на повеќе јајце клетки, потоа јајце клетките се вадат од телото на жената, се оплодуваат во посебен сад со сперма од мажот и потоа зачнатиот ембрион се враќа во матката.</a:t>
            </a:r>
            <a:endParaRPr lang="en-US" dirty="0">
              <a:solidFill>
                <a:srgbClr val="FFFF00"/>
              </a:solidFill>
              <a:latin typeface="Arial" pitchFamily="34" charset="0"/>
              <a:cs typeface="Arial" pitchFamily="34" charset="0"/>
            </a:endParaRPr>
          </a:p>
        </p:txBody>
      </p:sp>
      <p:pic>
        <p:nvPicPr>
          <p:cNvPr id="16388" name="Picture 4" descr="Резултат со слика за ин витро оплодување"/>
          <p:cNvPicPr>
            <a:picLocks noChangeAspect="1" noChangeArrowheads="1"/>
          </p:cNvPicPr>
          <p:nvPr/>
        </p:nvPicPr>
        <p:blipFill>
          <a:blip r:embed="rId2" cstate="print"/>
          <a:srcRect/>
          <a:stretch>
            <a:fillRect/>
          </a:stretch>
        </p:blipFill>
        <p:spPr bwMode="auto">
          <a:xfrm>
            <a:off x="1000100" y="4572008"/>
            <a:ext cx="3286061" cy="1971637"/>
          </a:xfrm>
          <a:prstGeom prst="rect">
            <a:avLst/>
          </a:prstGeom>
          <a:noFill/>
        </p:spPr>
      </p:pic>
      <p:pic>
        <p:nvPicPr>
          <p:cNvPr id="16390" name="Picture 6" descr="embriotransfer"/>
          <p:cNvPicPr>
            <a:picLocks noChangeAspect="1" noChangeArrowheads="1"/>
          </p:cNvPicPr>
          <p:nvPr/>
        </p:nvPicPr>
        <p:blipFill>
          <a:blip r:embed="rId3"/>
          <a:srcRect/>
          <a:stretch>
            <a:fillRect/>
          </a:stretch>
        </p:blipFill>
        <p:spPr bwMode="auto">
          <a:xfrm>
            <a:off x="1000100" y="2000240"/>
            <a:ext cx="3357586" cy="240627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0232" y="428604"/>
            <a:ext cx="6215106" cy="830997"/>
          </a:xfrm>
          <a:prstGeom prst="rect">
            <a:avLst/>
          </a:prstGeom>
        </p:spPr>
        <p:txBody>
          <a:bodyPr wrap="square">
            <a:spAutoFit/>
          </a:bodyPr>
          <a:lstStyle/>
          <a:p>
            <a:r>
              <a:rPr lang="ru-RU" sz="2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Методи </a:t>
            </a:r>
            <a:r>
              <a:rPr lang="ru-RU" sz="2400" b="1" dirty="0">
                <a:solidFill>
                  <a:srgbClr val="FFFF00"/>
                </a:solidFill>
                <a:effectLst>
                  <a:outerShdw blurRad="38100" dist="38100" dir="2700000" algn="tl">
                    <a:srgbClr val="000000">
                      <a:alpha val="43137"/>
                    </a:srgbClr>
                  </a:outerShdw>
                </a:effectLst>
                <a:latin typeface="Arial" pitchFamily="34" charset="0"/>
                <a:cs typeface="Arial" pitchFamily="34" charset="0"/>
              </a:rPr>
              <a:t>на контрацепција и </a:t>
            </a:r>
            <a:endParaRPr lang="ru-RU" sz="2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r>
              <a:rPr lang="ru-RU" sz="2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заштита </a:t>
            </a:r>
            <a:r>
              <a:rPr lang="ru-RU" sz="2400" b="1" dirty="0">
                <a:solidFill>
                  <a:srgbClr val="FFFF00"/>
                </a:solidFill>
                <a:effectLst>
                  <a:outerShdw blurRad="38100" dist="38100" dir="2700000" algn="tl">
                    <a:srgbClr val="000000">
                      <a:alpha val="43137"/>
                    </a:srgbClr>
                  </a:outerShdw>
                </a:effectLst>
                <a:latin typeface="Arial" pitchFamily="34" charset="0"/>
                <a:cs typeface="Arial" pitchFamily="34" charset="0"/>
              </a:rPr>
              <a:t>од несакана бременост</a:t>
            </a:r>
          </a:p>
        </p:txBody>
      </p:sp>
      <p:sp>
        <p:nvSpPr>
          <p:cNvPr id="3" name="Rectangle 2"/>
          <p:cNvSpPr/>
          <p:nvPr/>
        </p:nvSpPr>
        <p:spPr>
          <a:xfrm>
            <a:off x="642910" y="1571612"/>
            <a:ext cx="7525906" cy="923330"/>
          </a:xfrm>
          <a:prstGeom prst="rect">
            <a:avLst/>
          </a:prstGeom>
        </p:spPr>
        <p:txBody>
          <a:bodyPr wrap="none">
            <a:spAutoFit/>
          </a:bodyPr>
          <a:lstStyle/>
          <a:p>
            <a:r>
              <a:rPr lang="mk-MK" b="1" dirty="0" smtClean="0">
                <a:solidFill>
                  <a:srgbClr val="FFFF00"/>
                </a:solidFill>
                <a:latin typeface="Arial" pitchFamily="34" charset="0"/>
                <a:cs typeface="Arial" pitchFamily="34" charset="0"/>
              </a:rPr>
              <a:t>Заштита без користење на заштитни средства</a:t>
            </a:r>
          </a:p>
          <a:p>
            <a:r>
              <a:rPr lang="mk-MK" b="1" dirty="0" smtClean="0">
                <a:solidFill>
                  <a:schemeClr val="bg1"/>
                </a:solidFill>
                <a:latin typeface="Arial" pitchFamily="34" charset="0"/>
                <a:cs typeface="Arial" pitchFamily="34" charset="0"/>
              </a:rPr>
              <a:t>(прекинување на половиот акт, настара метода но не е сигурна)</a:t>
            </a:r>
          </a:p>
          <a:p>
            <a:endParaRPr lang="en-US" dirty="0">
              <a:solidFill>
                <a:srgbClr val="FFFF00"/>
              </a:solidFill>
              <a:latin typeface="Arial" pitchFamily="34" charset="0"/>
              <a:cs typeface="Arial" pitchFamily="34" charset="0"/>
            </a:endParaRPr>
          </a:p>
        </p:txBody>
      </p:sp>
      <p:sp>
        <p:nvSpPr>
          <p:cNvPr id="4" name="Rectangle 3"/>
          <p:cNvSpPr/>
          <p:nvPr/>
        </p:nvSpPr>
        <p:spPr>
          <a:xfrm>
            <a:off x="729581" y="2428868"/>
            <a:ext cx="8414419" cy="1477328"/>
          </a:xfrm>
          <a:prstGeom prst="rect">
            <a:avLst/>
          </a:prstGeom>
        </p:spPr>
        <p:txBody>
          <a:bodyPr wrap="none">
            <a:spAutoFit/>
          </a:bodyPr>
          <a:lstStyle/>
          <a:p>
            <a:r>
              <a:rPr lang="mk-MK" b="1" dirty="0" smtClean="0">
                <a:solidFill>
                  <a:srgbClr val="FFFF00"/>
                </a:solidFill>
                <a:latin typeface="Arial" pitchFamily="34" charset="0"/>
                <a:cs typeface="Arial" pitchFamily="34" charset="0"/>
              </a:rPr>
              <a:t>Механички заштитни средства </a:t>
            </a:r>
          </a:p>
          <a:p>
            <a:r>
              <a:rPr lang="mk-MK" b="1" dirty="0" smtClean="0">
                <a:solidFill>
                  <a:schemeClr val="bg1"/>
                </a:solidFill>
                <a:latin typeface="Arial" pitchFamily="34" charset="0"/>
                <a:cs typeface="Arial" pitchFamily="34" charset="0"/>
              </a:rPr>
              <a:t>(се спречува навлегување на сперматозоидите во матката. </a:t>
            </a:r>
            <a:endParaRPr lang="mk-MK" b="1" dirty="0">
              <a:solidFill>
                <a:schemeClr val="bg1"/>
              </a:solidFill>
              <a:latin typeface="Arial" pitchFamily="34" charset="0"/>
              <a:cs typeface="Arial" pitchFamily="34" charset="0"/>
            </a:endParaRPr>
          </a:p>
          <a:p>
            <a:r>
              <a:rPr lang="mk-MK" b="1" dirty="0" smtClean="0">
                <a:solidFill>
                  <a:schemeClr val="bg1"/>
                </a:solidFill>
                <a:latin typeface="Arial" pitchFamily="34" charset="0"/>
                <a:cs typeface="Arial" pitchFamily="34" charset="0"/>
              </a:rPr>
              <a:t>За мажите се презервативи – кондом, додека за жените е дијафрагамта</a:t>
            </a:r>
          </a:p>
          <a:p>
            <a:r>
              <a:rPr lang="mk-MK" b="1" dirty="0">
                <a:solidFill>
                  <a:schemeClr val="bg1"/>
                </a:solidFill>
                <a:latin typeface="Arial" pitchFamily="34" charset="0"/>
                <a:cs typeface="Arial" pitchFamily="34" charset="0"/>
              </a:rPr>
              <a:t>с</a:t>
            </a:r>
            <a:r>
              <a:rPr lang="mk-MK" b="1" dirty="0" smtClean="0">
                <a:solidFill>
                  <a:schemeClr val="bg1"/>
                </a:solidFill>
                <a:latin typeface="Arial" pitchFamily="34" charset="0"/>
                <a:cs typeface="Arial" pitchFamily="34" charset="0"/>
              </a:rPr>
              <a:t>поралата и др.)</a:t>
            </a:r>
          </a:p>
          <a:p>
            <a:endParaRPr lang="en-US" dirty="0">
              <a:solidFill>
                <a:srgbClr val="FFFF00"/>
              </a:solidFill>
              <a:latin typeface="Arial" pitchFamily="34" charset="0"/>
              <a:cs typeface="Arial" pitchFamily="34" charset="0"/>
            </a:endParaRPr>
          </a:p>
        </p:txBody>
      </p:sp>
      <p:pic>
        <p:nvPicPr>
          <p:cNvPr id="25604" name="Picture 4" descr="Фотографија на Dr.Stole Tasevski spec.po ginekologija i akuserstvo PZU &quot;Femibona&quot;."/>
          <p:cNvPicPr>
            <a:picLocks noChangeAspect="1" noChangeArrowheads="1"/>
          </p:cNvPicPr>
          <p:nvPr/>
        </p:nvPicPr>
        <p:blipFill>
          <a:blip r:embed="rId2"/>
          <a:srcRect r="24588"/>
          <a:stretch>
            <a:fillRect/>
          </a:stretch>
        </p:blipFill>
        <p:spPr bwMode="auto">
          <a:xfrm>
            <a:off x="3000364" y="4286256"/>
            <a:ext cx="5697193" cy="2071692"/>
          </a:xfrm>
          <a:prstGeom prst="rect">
            <a:avLst/>
          </a:prstGeom>
          <a:noFill/>
        </p:spPr>
      </p:pic>
      <p:pic>
        <p:nvPicPr>
          <p:cNvPr id="25602" name="Picture 2" descr="Фотографија на Dr.Stole Tasevski spec.po ginekologija i akuserstvo PZU &quot;Femibona&quot;."/>
          <p:cNvPicPr>
            <a:picLocks noChangeAspect="1" noChangeArrowheads="1"/>
          </p:cNvPicPr>
          <p:nvPr/>
        </p:nvPicPr>
        <p:blipFill>
          <a:blip r:embed="rId3"/>
          <a:srcRect/>
          <a:stretch>
            <a:fillRect/>
          </a:stretch>
        </p:blipFill>
        <p:spPr bwMode="auto">
          <a:xfrm>
            <a:off x="785786" y="3828088"/>
            <a:ext cx="4214842" cy="275369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403</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cp:revision>
  <dcterms:created xsi:type="dcterms:W3CDTF">2020-03-17T20:12:12Z</dcterms:created>
  <dcterms:modified xsi:type="dcterms:W3CDTF">2020-03-17T22:10:00Z</dcterms:modified>
</cp:coreProperties>
</file>