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72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7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23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5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6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9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5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9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8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7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k.wikipedia.org/wiki/%D0%91%D0%B0%D0%BB%D0%B5%D1%82" TargetMode="External"/><Relationship Id="rId3" Type="http://schemas.openxmlformats.org/officeDocument/2006/relationships/hyperlink" Target="https://mk.wikipedia.org/wiki/%D0%94%D1%80%D0%B0%D0%BC%D1%81%D0%BA%D0%B0_%D1%83%D0%BC%D0%B5%D1%82%D0%BD%D0%BE%D1%81%D1%82" TargetMode="External"/><Relationship Id="rId7" Type="http://schemas.openxmlformats.org/officeDocument/2006/relationships/hyperlink" Target="https://mk.wikipedia.org/wiki/%D0%9E%D1%80%D0%BA%D0%B5%D1%81%D1%82%D0%B0%D1%80" TargetMode="External"/><Relationship Id="rId2" Type="http://schemas.openxmlformats.org/officeDocument/2006/relationships/hyperlink" Target="https://mk.wikipedia.org/wiki/%D0%9C%D1%83%D0%B7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.wikipedia.org/wiki/%D0%A1%D0%B8%D0%BC%D1%84%D0%BE%D0%BD%D0%B8%D1%98%D0%B0" TargetMode="External"/><Relationship Id="rId5" Type="http://schemas.openxmlformats.org/officeDocument/2006/relationships/hyperlink" Target="https://mk.wikipedia.org/wiki/%D0%A5%D0%BE%D1%80" TargetMode="External"/><Relationship Id="rId4" Type="http://schemas.openxmlformats.org/officeDocument/2006/relationships/hyperlink" Target="https://mk.wikipedia.org/wiki/%D0%A2%D0%B0%D0%BD%D1%86" TargetMode="External"/><Relationship Id="rId9" Type="http://schemas.openxmlformats.org/officeDocument/2006/relationships/hyperlink" Target="https://mk.wikipedia.org/w/index.php?title=%D0%9E%D0%BA%D1%82%D0%B0%D0%B2%D0%B8%D0%BE_%D0%A0%D0%B8%D0%BD%D1%83%D1%87%D0%B8%D0%BD%D0%B8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k.wikipedia.org/wiki/1787" TargetMode="External"/><Relationship Id="rId3" Type="http://schemas.openxmlformats.org/officeDocument/2006/relationships/hyperlink" Target="https://mk.wikipedia.org/wiki/%D0%91%D0%B0%D0%B2%D0%B0%D1%80%D0%B8%D1%98%D0%B0" TargetMode="External"/><Relationship Id="rId7" Type="http://schemas.openxmlformats.org/officeDocument/2006/relationships/hyperlink" Target="https://mk.wikipedia.org/wiki/15_%D0%B0%D0%BF%D1%80%D0%B8%D0%BB" TargetMode="External"/><Relationship Id="rId2" Type="http://schemas.openxmlformats.org/officeDocument/2006/relationships/hyperlink" Target="https://mk.wikipedia.org/w/index.php?title=%D0%95%D1%80%D0%B1%D0%B0%D1%85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.wikipedia.org/wiki/%D0%92%D0%B8%D0%B5%D0%BD%D0%B0" TargetMode="External"/><Relationship Id="rId11" Type="http://schemas.openxmlformats.org/officeDocument/2006/relationships/hyperlink" Target="https://mk.wikipedia.org/wiki/%D0%94%D0%B8%D1%80%D0%B8%D0%B3%D0%B5%D0%BD%D1%82" TargetMode="External"/><Relationship Id="rId5" Type="http://schemas.openxmlformats.org/officeDocument/2006/relationships/hyperlink" Target="https://mk.wikipedia.org/wiki/1714" TargetMode="External"/><Relationship Id="rId10" Type="http://schemas.openxmlformats.org/officeDocument/2006/relationships/hyperlink" Target="https://mk.wikipedia.org/wiki/%D0%9A%D0%BE%D0%BC%D0%BF%D0%BE%D0%B7%D0%B8%D1%82%D0%BE%D1%80" TargetMode="External"/><Relationship Id="rId4" Type="http://schemas.openxmlformats.org/officeDocument/2006/relationships/hyperlink" Target="https://mk.wikipedia.org/wiki/2_%D1%98%D1%83%D0%BB%D0%B8" TargetMode="External"/><Relationship Id="rId9" Type="http://schemas.openxmlformats.org/officeDocument/2006/relationships/hyperlink" Target="https://mk.wikipedia.org/wiki/%D0%9E%D0%BF%D0%B5%D1%80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QYpLCp-_px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FDB3-822D-4AB2-8A40-0F26EAB1EF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/>
              <a:t>Опера во </a:t>
            </a:r>
            <a:r>
              <a:rPr lang="en-US" dirty="0"/>
              <a:t>XVIII </a:t>
            </a:r>
            <a:r>
              <a:rPr lang="mk-MK" dirty="0"/>
              <a:t>век</a:t>
            </a:r>
            <a:br>
              <a:rPr lang="mk-MK" dirty="0"/>
            </a:br>
            <a:r>
              <a:rPr lang="mk-MK" dirty="0"/>
              <a:t>К.В. Глук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2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C4C391E-759C-421A-9514-DD8708C25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4137" y="2701656"/>
            <a:ext cx="6943725" cy="3348037"/>
          </a:xfrm>
        </p:spPr>
        <p:txBody>
          <a:bodyPr/>
          <a:lstStyle/>
          <a:p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Предмет: Музичка уметност</a:t>
            </a:r>
            <a:br>
              <a:rPr lang="ru-RU" sz="2800" dirty="0"/>
            </a:br>
            <a:r>
              <a:rPr lang="ru-RU" sz="2800" dirty="0"/>
              <a:t>Година: прва</a:t>
            </a:r>
            <a:br>
              <a:rPr lang="ru-RU" sz="2800" dirty="0"/>
            </a:br>
            <a:r>
              <a:rPr lang="ru-RU" sz="2800" dirty="0"/>
              <a:t>СОУ Гимназија „ Ј. Б. Тито“ - Битола</a:t>
            </a:r>
            <a:br>
              <a:rPr lang="ru-RU" sz="2800" dirty="0"/>
            </a:br>
            <a:r>
              <a:rPr lang="ru-RU" sz="2800" dirty="0"/>
              <a:t>Предметен наставник: Емилија Ристевска Стефановска</a:t>
            </a:r>
            <a:br>
              <a:rPr lang="ru-RU" sz="2800" dirty="0"/>
            </a:br>
            <a:r>
              <a:rPr lang="ru-RU" sz="2800" dirty="0"/>
              <a:t> Тема: </a:t>
            </a:r>
            <a:r>
              <a:rPr lang="mk-MK" sz="2800" dirty="0"/>
              <a:t>Опера во </a:t>
            </a:r>
            <a:r>
              <a:rPr lang="en-US" sz="2800" dirty="0"/>
              <a:t>XVIII </a:t>
            </a:r>
            <a:r>
              <a:rPr lang="mk-MK" sz="2800" dirty="0"/>
              <a:t>век</a:t>
            </a:r>
            <a:br>
              <a:rPr lang="mk-MK" sz="2800" dirty="0"/>
            </a:br>
            <a:r>
              <a:rPr lang="mk-MK" sz="2800" dirty="0"/>
              <a:t>К.В. Глук</a:t>
            </a:r>
            <a:br>
              <a:rPr lang="ru-RU" sz="2800" dirty="0"/>
            </a:br>
            <a:r>
              <a:rPr lang="ru-RU" sz="2800" dirty="0"/>
              <a:t> Време на реализација – 1 час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2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3E07-C938-481C-907F-1DD4A04CE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28468"/>
            <a:ext cx="9601196" cy="4947400"/>
          </a:xfrm>
        </p:spPr>
        <p:txBody>
          <a:bodyPr>
            <a:normAutofit fontScale="92500"/>
          </a:bodyPr>
          <a:lstStyle/>
          <a:p>
            <a:r>
              <a:rPr lang="mk-MK" dirty="0"/>
              <a:t>Опера во </a:t>
            </a:r>
            <a:r>
              <a:rPr lang="en-US" dirty="0"/>
              <a:t>XVIII </a:t>
            </a:r>
            <a:r>
              <a:rPr lang="mk-MK" dirty="0"/>
              <a:t>век ; К.В. Глук</a:t>
            </a:r>
          </a:p>
          <a:p>
            <a:endParaRPr lang="mk-MK" b="1" dirty="0"/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Опера</a:t>
            </a:r>
            <a:r>
              <a:rPr lang="ru-RU" dirty="0">
                <a:solidFill>
                  <a:schemeClr val="tx1"/>
                </a:solidFill>
              </a:rPr>
              <a:t> е </a:t>
            </a:r>
            <a:r>
              <a:rPr lang="ru-RU" dirty="0">
                <a:solidFill>
                  <a:schemeClr val="tx1"/>
                </a:solidFill>
                <a:hlinkClick r:id="rId2" tooltip="Муз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музичко</a:t>
            </a:r>
            <a:r>
              <a:rPr lang="ru-RU" dirty="0">
                <a:solidFill>
                  <a:schemeClr val="tx1"/>
                </a:solidFill>
              </a:rPr>
              <a:t>-сценско дело, еден вид музичка драма. Операта содржи </a:t>
            </a:r>
            <a:r>
              <a:rPr lang="ru-RU" dirty="0">
                <a:solidFill>
                  <a:schemeClr val="tx1"/>
                </a:solidFill>
                <a:hlinkClick r:id="rId3" tooltip="Драмска уметнос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драмски</a:t>
            </a:r>
            <a:r>
              <a:rPr lang="ru-RU" dirty="0">
                <a:solidFill>
                  <a:schemeClr val="tx1"/>
                </a:solidFill>
              </a:rPr>
              <a:t> текст, музика, </a:t>
            </a:r>
            <a:r>
              <a:rPr lang="ru-RU" dirty="0">
                <a:solidFill>
                  <a:schemeClr val="tx1"/>
                </a:solidFill>
                <a:hlinkClick r:id="rId4" tooltip="Тан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танц</a:t>
            </a:r>
            <a:r>
              <a:rPr lang="ru-RU" dirty="0">
                <a:solidFill>
                  <a:schemeClr val="tx1"/>
                </a:solidFill>
              </a:rPr>
              <a:t> и ликовно-сценски израз коишто се здружени во една уметничка форма. Во операта аријата, </a:t>
            </a:r>
            <a:r>
              <a:rPr lang="ru-RU" dirty="0">
                <a:solidFill>
                  <a:schemeClr val="tx1"/>
                </a:solidFill>
                <a:hlinkClick r:id="rId5" tooltip="Хо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хорското</a:t>
            </a:r>
            <a:r>
              <a:rPr lang="ru-RU" dirty="0">
                <a:solidFill>
                  <a:schemeClr val="tx1"/>
                </a:solidFill>
              </a:rPr>
              <a:t> пеење, </a:t>
            </a:r>
            <a:r>
              <a:rPr lang="ru-RU" dirty="0">
                <a:solidFill>
                  <a:schemeClr val="tx1"/>
                </a:solidFill>
                <a:hlinkClick r:id="rId6" tooltip="Симфониј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симфонискиот</a:t>
            </a:r>
            <a:r>
              <a:rPr lang="ru-RU" dirty="0">
                <a:solidFill>
                  <a:schemeClr val="tx1"/>
                </a:solidFill>
              </a:rPr>
              <a:t> оперен </a:t>
            </a:r>
            <a:r>
              <a:rPr lang="ru-RU" dirty="0">
                <a:solidFill>
                  <a:schemeClr val="tx1"/>
                </a:solidFill>
                <a:hlinkClick r:id="rId7" tooltip="Оркеста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оркестар</a:t>
            </a:r>
            <a:r>
              <a:rPr lang="ru-RU" dirty="0">
                <a:solidFill>
                  <a:schemeClr val="tx1"/>
                </a:solidFill>
              </a:rPr>
              <a:t>, </a:t>
            </a:r>
            <a:r>
              <a:rPr lang="ru-RU" dirty="0">
                <a:solidFill>
                  <a:schemeClr val="tx1"/>
                </a:solidFill>
                <a:hlinkClick r:id="rId8" tooltip="Бале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балетот</a:t>
            </a:r>
            <a:r>
              <a:rPr lang="ru-RU" dirty="0">
                <a:solidFill>
                  <a:schemeClr val="tx1"/>
                </a:solidFill>
              </a:rPr>
              <a:t>, костимите и декорите се обединети во целина, која е едно сложено музичко-сценско, вокално-инструментално дело. Називот „опера“ потекнува од латинскиот збор „опус“ што значи драма што се пее. Првобитната идеја за создавање на ваков вид музичко дело била на писателот </a:t>
            </a:r>
            <a:r>
              <a:rPr lang="ru-RU" dirty="0">
                <a:solidFill>
                  <a:schemeClr val="tx1"/>
                </a:solidFill>
                <a:hlinkClick r:id="rId9" tooltip="Октавио Ринучини (страницата не посто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Октавио Ринучини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Опера буфа</a:t>
            </a:r>
            <a:r>
              <a:rPr lang="ru-RU" dirty="0">
                <a:solidFill>
                  <a:schemeClr val="tx1"/>
                </a:solidFill>
              </a:rPr>
              <a:t>  е италијанска комична опера.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Опера серија</a:t>
            </a:r>
            <a:r>
              <a:rPr lang="ru-RU" dirty="0">
                <a:solidFill>
                  <a:schemeClr val="tx1"/>
                </a:solidFill>
              </a:rPr>
              <a:t>  е италијанска опера со сериозна и трагична содржина.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4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6385-D119-443D-9C89-16A1AD71F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899029"/>
            <a:ext cx="9601196" cy="505994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tx1"/>
                </a:solidFill>
              </a:rPr>
              <a:t>Кристоф Вилибалд Глук</a:t>
            </a:r>
            <a:r>
              <a:rPr lang="ru-RU" sz="2800" dirty="0">
                <a:solidFill>
                  <a:schemeClr val="tx1"/>
                </a:solidFill>
              </a:rPr>
              <a:t> (</a:t>
            </a:r>
            <a:r>
              <a:rPr lang="ru-RU" sz="2800" dirty="0">
                <a:solidFill>
                  <a:schemeClr val="tx1"/>
                </a:solidFill>
                <a:hlinkClick r:id="rId2" tooltip="Ербах (страницата не посто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Ербах</a:t>
            </a:r>
            <a:r>
              <a:rPr lang="ru-RU" sz="2800" dirty="0">
                <a:solidFill>
                  <a:schemeClr val="tx1"/>
                </a:solidFill>
              </a:rPr>
              <a:t>, </a:t>
            </a:r>
            <a:r>
              <a:rPr lang="ru-RU" sz="2800" dirty="0">
                <a:solidFill>
                  <a:schemeClr val="tx1"/>
                </a:solidFill>
                <a:hlinkClick r:id="rId3" tooltip="Бавариј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Баварија</a:t>
            </a:r>
            <a:r>
              <a:rPr lang="ru-RU" sz="2800" dirty="0">
                <a:solidFill>
                  <a:schemeClr val="tx1"/>
                </a:solidFill>
              </a:rPr>
              <a:t>, </a:t>
            </a:r>
            <a:r>
              <a:rPr lang="ru-RU" sz="2800" dirty="0">
                <a:solidFill>
                  <a:schemeClr val="tx1"/>
                </a:solidFill>
                <a:hlinkClick r:id="rId4" tooltip="2 јул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јули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>
                <a:solidFill>
                  <a:schemeClr val="tx1"/>
                </a:solidFill>
                <a:hlinkClick r:id="rId5" tooltip="17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1714</a:t>
            </a:r>
            <a:r>
              <a:rPr lang="ru-RU" sz="2800" dirty="0">
                <a:solidFill>
                  <a:schemeClr val="tx1"/>
                </a:solidFill>
              </a:rPr>
              <a:t> - </a:t>
            </a:r>
            <a:r>
              <a:rPr lang="ru-RU" sz="2800" dirty="0">
                <a:solidFill>
                  <a:schemeClr val="tx1"/>
                </a:solidFill>
                <a:hlinkClick r:id="rId6" tooltip="Вие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Виена</a:t>
            </a:r>
            <a:r>
              <a:rPr lang="ru-RU" sz="2800" dirty="0">
                <a:solidFill>
                  <a:schemeClr val="tx1"/>
                </a:solidFill>
              </a:rPr>
              <a:t>, </a:t>
            </a:r>
            <a:r>
              <a:rPr lang="ru-RU" sz="2800" dirty="0">
                <a:solidFill>
                  <a:schemeClr val="tx1"/>
                </a:solidFill>
                <a:hlinkClick r:id="rId7" tooltip="15 апри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 април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>
                <a:solidFill>
                  <a:schemeClr val="tx1"/>
                </a:solidFill>
                <a:hlinkClick r:id="rId8" tooltip="178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1787</a:t>
            </a:r>
            <a:r>
              <a:rPr lang="ru-RU" sz="2800" dirty="0">
                <a:solidFill>
                  <a:schemeClr val="tx1"/>
                </a:solidFill>
              </a:rPr>
              <a:t>) бил германски </a:t>
            </a:r>
            <a:r>
              <a:rPr lang="ru-RU" sz="2800" dirty="0">
                <a:solidFill>
                  <a:schemeClr val="tx1"/>
                </a:solidFill>
                <a:hlinkClick r:id="rId9" tooltip="Опер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оперски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>
                <a:solidFill>
                  <a:schemeClr val="tx1"/>
                </a:solidFill>
                <a:hlinkClick r:id="rId10" tooltip="Композито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композитор</a:t>
            </a:r>
            <a:r>
              <a:rPr lang="ru-RU" sz="2800" dirty="0">
                <a:solidFill>
                  <a:schemeClr val="tx1"/>
                </a:solidFill>
              </a:rPr>
              <a:t> и </a:t>
            </a:r>
            <a:r>
              <a:rPr lang="ru-RU" sz="2800" dirty="0">
                <a:solidFill>
                  <a:schemeClr val="tx1"/>
                </a:solidFill>
                <a:hlinkClick r:id="rId11" tooltip="Дириген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диригент</a:t>
            </a:r>
            <a:r>
              <a:rPr lang="ru-RU" sz="2800" dirty="0">
                <a:solidFill>
                  <a:schemeClr val="tx1"/>
                </a:solidFill>
              </a:rPr>
              <a:t>. Ја реформира операта, проповедајќи враќање кон грчката уметност и на тој начин го покажа патот кон музичката драма. Негова позната опера е „Орфеј“.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4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A2CCC-89C8-4EC9-94E7-1A0D38ADA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67" y="961389"/>
            <a:ext cx="5471159" cy="4935222"/>
          </a:xfrm>
        </p:spPr>
        <p:txBody>
          <a:bodyPr/>
          <a:lstStyle/>
          <a:p>
            <a:r>
              <a:rPr lang="mk-MK" dirty="0"/>
              <a:t>Музички линкови: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https://www.youtube.com/watch?v=QYpLCp-_pxo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35198A-1B84-4A27-AFC4-6BBA5FAE8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277" y="2128837"/>
            <a:ext cx="20955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82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253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Опера во XVIII век К.В. Глук</vt:lpstr>
      <vt:lpstr>   Предмет: Музичка уметност Година: прва СОУ Гимназија „ Ј. Б. Тито“ - Битола Предметен наставник: Емилија Ристевска Стефановска  Тема: Опера во XVIII век К.В. Глук  Време на реализација – 1 час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Арнолд Шенберг</dc:title>
  <dc:creator>Emilija</dc:creator>
  <cp:lastModifiedBy>Emilija</cp:lastModifiedBy>
  <cp:revision>6</cp:revision>
  <dcterms:created xsi:type="dcterms:W3CDTF">2020-03-22T16:42:54Z</dcterms:created>
  <dcterms:modified xsi:type="dcterms:W3CDTF">2020-03-22T18:07:11Z</dcterms:modified>
</cp:coreProperties>
</file>