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mk-M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2" autoAdjust="0"/>
    <p:restoredTop sz="94615" autoAdjust="0"/>
  </p:normalViewPr>
  <p:slideViewPr>
    <p:cSldViewPr>
      <p:cViewPr varScale="1">
        <p:scale>
          <a:sx n="47" d="100"/>
          <a:sy n="47" d="100"/>
        </p:scale>
        <p:origin x="-117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k-MK"/>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k-MK"/>
          </a:p>
        </p:txBody>
      </p:sp>
      <p:sp>
        <p:nvSpPr>
          <p:cNvPr id="4" name="Date Placeholder 3"/>
          <p:cNvSpPr>
            <a:spLocks noGrp="1"/>
          </p:cNvSpPr>
          <p:nvPr>
            <p:ph type="dt" sz="half" idx="10"/>
          </p:nvPr>
        </p:nvSpPr>
        <p:spPr/>
        <p:txBody>
          <a:bodyPr/>
          <a:lstStyle/>
          <a:p>
            <a:fld id="{77D2DE04-D717-4B0C-8251-467F9F000F10}" type="datetimeFigureOut">
              <a:rPr lang="mk-MK" smtClean="0"/>
              <a:t>24.03.2020</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79C7C4F7-4730-4F87-BAF0-51FBA1017857}" type="slidenum">
              <a:rPr lang="mk-MK" smtClean="0"/>
              <a:t>‹#›</a:t>
            </a:fld>
            <a:endParaRPr lang="mk-M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k-M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Date Placeholder 3"/>
          <p:cNvSpPr>
            <a:spLocks noGrp="1"/>
          </p:cNvSpPr>
          <p:nvPr>
            <p:ph type="dt" sz="half" idx="10"/>
          </p:nvPr>
        </p:nvSpPr>
        <p:spPr/>
        <p:txBody>
          <a:bodyPr/>
          <a:lstStyle/>
          <a:p>
            <a:fld id="{77D2DE04-D717-4B0C-8251-467F9F000F10}" type="datetimeFigureOut">
              <a:rPr lang="mk-MK" smtClean="0"/>
              <a:t>24.03.2020</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79C7C4F7-4730-4F87-BAF0-51FBA1017857}" type="slidenum">
              <a:rPr lang="mk-MK" smtClean="0"/>
              <a:t>‹#›</a:t>
            </a:fld>
            <a:endParaRPr lang="mk-M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k-M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Date Placeholder 3"/>
          <p:cNvSpPr>
            <a:spLocks noGrp="1"/>
          </p:cNvSpPr>
          <p:nvPr>
            <p:ph type="dt" sz="half" idx="10"/>
          </p:nvPr>
        </p:nvSpPr>
        <p:spPr/>
        <p:txBody>
          <a:bodyPr/>
          <a:lstStyle/>
          <a:p>
            <a:fld id="{77D2DE04-D717-4B0C-8251-467F9F000F10}" type="datetimeFigureOut">
              <a:rPr lang="mk-MK" smtClean="0"/>
              <a:t>24.03.2020</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79C7C4F7-4730-4F87-BAF0-51FBA1017857}" type="slidenum">
              <a:rPr lang="mk-MK" smtClean="0"/>
              <a:t>‹#›</a:t>
            </a:fld>
            <a:endParaRPr lang="mk-M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k-M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Date Placeholder 3"/>
          <p:cNvSpPr>
            <a:spLocks noGrp="1"/>
          </p:cNvSpPr>
          <p:nvPr>
            <p:ph type="dt" sz="half" idx="10"/>
          </p:nvPr>
        </p:nvSpPr>
        <p:spPr/>
        <p:txBody>
          <a:bodyPr/>
          <a:lstStyle/>
          <a:p>
            <a:fld id="{77D2DE04-D717-4B0C-8251-467F9F000F10}" type="datetimeFigureOut">
              <a:rPr lang="mk-MK" smtClean="0"/>
              <a:t>24.03.2020</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79C7C4F7-4730-4F87-BAF0-51FBA1017857}" type="slidenum">
              <a:rPr lang="mk-MK" smtClean="0"/>
              <a:t>‹#›</a:t>
            </a:fld>
            <a:endParaRPr lang="mk-M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k-M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D2DE04-D717-4B0C-8251-467F9F000F10}" type="datetimeFigureOut">
              <a:rPr lang="mk-MK" smtClean="0"/>
              <a:t>24.03.2020</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79C7C4F7-4730-4F87-BAF0-51FBA1017857}" type="slidenum">
              <a:rPr lang="mk-MK" smtClean="0"/>
              <a:t>‹#›</a:t>
            </a:fld>
            <a:endParaRPr lang="mk-M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k-M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5" name="Date Placeholder 4"/>
          <p:cNvSpPr>
            <a:spLocks noGrp="1"/>
          </p:cNvSpPr>
          <p:nvPr>
            <p:ph type="dt" sz="half" idx="10"/>
          </p:nvPr>
        </p:nvSpPr>
        <p:spPr/>
        <p:txBody>
          <a:bodyPr/>
          <a:lstStyle/>
          <a:p>
            <a:fld id="{77D2DE04-D717-4B0C-8251-467F9F000F10}" type="datetimeFigureOut">
              <a:rPr lang="mk-MK" smtClean="0"/>
              <a:t>24.03.2020</a:t>
            </a:fld>
            <a:endParaRPr lang="mk-MK"/>
          </a:p>
        </p:txBody>
      </p:sp>
      <p:sp>
        <p:nvSpPr>
          <p:cNvPr id="6" name="Footer Placeholder 5"/>
          <p:cNvSpPr>
            <a:spLocks noGrp="1"/>
          </p:cNvSpPr>
          <p:nvPr>
            <p:ph type="ftr" sz="quarter" idx="11"/>
          </p:nvPr>
        </p:nvSpPr>
        <p:spPr/>
        <p:txBody>
          <a:bodyPr/>
          <a:lstStyle/>
          <a:p>
            <a:endParaRPr lang="mk-MK"/>
          </a:p>
        </p:txBody>
      </p:sp>
      <p:sp>
        <p:nvSpPr>
          <p:cNvPr id="7" name="Slide Number Placeholder 6"/>
          <p:cNvSpPr>
            <a:spLocks noGrp="1"/>
          </p:cNvSpPr>
          <p:nvPr>
            <p:ph type="sldNum" sz="quarter" idx="12"/>
          </p:nvPr>
        </p:nvSpPr>
        <p:spPr/>
        <p:txBody>
          <a:bodyPr/>
          <a:lstStyle/>
          <a:p>
            <a:fld id="{79C7C4F7-4730-4F87-BAF0-51FBA1017857}" type="slidenum">
              <a:rPr lang="mk-MK" smtClean="0"/>
              <a:t>‹#›</a:t>
            </a:fld>
            <a:endParaRPr lang="mk-M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k-M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7" name="Date Placeholder 6"/>
          <p:cNvSpPr>
            <a:spLocks noGrp="1"/>
          </p:cNvSpPr>
          <p:nvPr>
            <p:ph type="dt" sz="half" idx="10"/>
          </p:nvPr>
        </p:nvSpPr>
        <p:spPr/>
        <p:txBody>
          <a:bodyPr/>
          <a:lstStyle/>
          <a:p>
            <a:fld id="{77D2DE04-D717-4B0C-8251-467F9F000F10}" type="datetimeFigureOut">
              <a:rPr lang="mk-MK" smtClean="0"/>
              <a:t>24.03.2020</a:t>
            </a:fld>
            <a:endParaRPr lang="mk-MK"/>
          </a:p>
        </p:txBody>
      </p:sp>
      <p:sp>
        <p:nvSpPr>
          <p:cNvPr id="8" name="Footer Placeholder 7"/>
          <p:cNvSpPr>
            <a:spLocks noGrp="1"/>
          </p:cNvSpPr>
          <p:nvPr>
            <p:ph type="ftr" sz="quarter" idx="11"/>
          </p:nvPr>
        </p:nvSpPr>
        <p:spPr/>
        <p:txBody>
          <a:bodyPr/>
          <a:lstStyle/>
          <a:p>
            <a:endParaRPr lang="mk-MK"/>
          </a:p>
        </p:txBody>
      </p:sp>
      <p:sp>
        <p:nvSpPr>
          <p:cNvPr id="9" name="Slide Number Placeholder 8"/>
          <p:cNvSpPr>
            <a:spLocks noGrp="1"/>
          </p:cNvSpPr>
          <p:nvPr>
            <p:ph type="sldNum" sz="quarter" idx="12"/>
          </p:nvPr>
        </p:nvSpPr>
        <p:spPr/>
        <p:txBody>
          <a:bodyPr/>
          <a:lstStyle/>
          <a:p>
            <a:fld id="{79C7C4F7-4730-4F87-BAF0-51FBA1017857}" type="slidenum">
              <a:rPr lang="mk-MK" smtClean="0"/>
              <a:t>‹#›</a:t>
            </a:fld>
            <a:endParaRPr lang="mk-M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k-MK"/>
          </a:p>
        </p:txBody>
      </p:sp>
      <p:sp>
        <p:nvSpPr>
          <p:cNvPr id="3" name="Date Placeholder 2"/>
          <p:cNvSpPr>
            <a:spLocks noGrp="1"/>
          </p:cNvSpPr>
          <p:nvPr>
            <p:ph type="dt" sz="half" idx="10"/>
          </p:nvPr>
        </p:nvSpPr>
        <p:spPr/>
        <p:txBody>
          <a:bodyPr/>
          <a:lstStyle/>
          <a:p>
            <a:fld id="{77D2DE04-D717-4B0C-8251-467F9F000F10}" type="datetimeFigureOut">
              <a:rPr lang="mk-MK" smtClean="0"/>
              <a:t>24.03.2020</a:t>
            </a:fld>
            <a:endParaRPr lang="mk-MK"/>
          </a:p>
        </p:txBody>
      </p:sp>
      <p:sp>
        <p:nvSpPr>
          <p:cNvPr id="4" name="Footer Placeholder 3"/>
          <p:cNvSpPr>
            <a:spLocks noGrp="1"/>
          </p:cNvSpPr>
          <p:nvPr>
            <p:ph type="ftr" sz="quarter" idx="11"/>
          </p:nvPr>
        </p:nvSpPr>
        <p:spPr/>
        <p:txBody>
          <a:bodyPr/>
          <a:lstStyle/>
          <a:p>
            <a:endParaRPr lang="mk-MK"/>
          </a:p>
        </p:txBody>
      </p:sp>
      <p:sp>
        <p:nvSpPr>
          <p:cNvPr id="5" name="Slide Number Placeholder 4"/>
          <p:cNvSpPr>
            <a:spLocks noGrp="1"/>
          </p:cNvSpPr>
          <p:nvPr>
            <p:ph type="sldNum" sz="quarter" idx="12"/>
          </p:nvPr>
        </p:nvSpPr>
        <p:spPr/>
        <p:txBody>
          <a:bodyPr/>
          <a:lstStyle/>
          <a:p>
            <a:fld id="{79C7C4F7-4730-4F87-BAF0-51FBA1017857}" type="slidenum">
              <a:rPr lang="mk-MK" smtClean="0"/>
              <a:t>‹#›</a:t>
            </a:fld>
            <a:endParaRPr lang="mk-M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2DE04-D717-4B0C-8251-467F9F000F10}" type="datetimeFigureOut">
              <a:rPr lang="mk-MK" smtClean="0"/>
              <a:t>24.03.2020</a:t>
            </a:fld>
            <a:endParaRPr lang="mk-MK"/>
          </a:p>
        </p:txBody>
      </p:sp>
      <p:sp>
        <p:nvSpPr>
          <p:cNvPr id="3" name="Footer Placeholder 2"/>
          <p:cNvSpPr>
            <a:spLocks noGrp="1"/>
          </p:cNvSpPr>
          <p:nvPr>
            <p:ph type="ftr" sz="quarter" idx="11"/>
          </p:nvPr>
        </p:nvSpPr>
        <p:spPr/>
        <p:txBody>
          <a:bodyPr/>
          <a:lstStyle/>
          <a:p>
            <a:endParaRPr lang="mk-MK"/>
          </a:p>
        </p:txBody>
      </p:sp>
      <p:sp>
        <p:nvSpPr>
          <p:cNvPr id="4" name="Slide Number Placeholder 3"/>
          <p:cNvSpPr>
            <a:spLocks noGrp="1"/>
          </p:cNvSpPr>
          <p:nvPr>
            <p:ph type="sldNum" sz="quarter" idx="12"/>
          </p:nvPr>
        </p:nvSpPr>
        <p:spPr/>
        <p:txBody>
          <a:bodyPr/>
          <a:lstStyle/>
          <a:p>
            <a:fld id="{79C7C4F7-4730-4F87-BAF0-51FBA1017857}" type="slidenum">
              <a:rPr lang="mk-MK" smtClean="0"/>
              <a:t>‹#›</a:t>
            </a:fld>
            <a:endParaRPr lang="mk-M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k-M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D2DE04-D717-4B0C-8251-467F9F000F10}" type="datetimeFigureOut">
              <a:rPr lang="mk-MK" smtClean="0"/>
              <a:t>24.03.2020</a:t>
            </a:fld>
            <a:endParaRPr lang="mk-MK"/>
          </a:p>
        </p:txBody>
      </p:sp>
      <p:sp>
        <p:nvSpPr>
          <p:cNvPr id="6" name="Footer Placeholder 5"/>
          <p:cNvSpPr>
            <a:spLocks noGrp="1"/>
          </p:cNvSpPr>
          <p:nvPr>
            <p:ph type="ftr" sz="quarter" idx="11"/>
          </p:nvPr>
        </p:nvSpPr>
        <p:spPr/>
        <p:txBody>
          <a:bodyPr/>
          <a:lstStyle/>
          <a:p>
            <a:endParaRPr lang="mk-MK"/>
          </a:p>
        </p:txBody>
      </p:sp>
      <p:sp>
        <p:nvSpPr>
          <p:cNvPr id="7" name="Slide Number Placeholder 6"/>
          <p:cNvSpPr>
            <a:spLocks noGrp="1"/>
          </p:cNvSpPr>
          <p:nvPr>
            <p:ph type="sldNum" sz="quarter" idx="12"/>
          </p:nvPr>
        </p:nvSpPr>
        <p:spPr/>
        <p:txBody>
          <a:bodyPr/>
          <a:lstStyle/>
          <a:p>
            <a:fld id="{79C7C4F7-4730-4F87-BAF0-51FBA1017857}" type="slidenum">
              <a:rPr lang="mk-MK" smtClean="0"/>
              <a:t>‹#›</a:t>
            </a:fld>
            <a:endParaRPr lang="mk-M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k-M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k-MK"/>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D2DE04-D717-4B0C-8251-467F9F000F10}" type="datetimeFigureOut">
              <a:rPr lang="mk-MK" smtClean="0"/>
              <a:t>24.03.2020</a:t>
            </a:fld>
            <a:endParaRPr lang="mk-MK"/>
          </a:p>
        </p:txBody>
      </p:sp>
      <p:sp>
        <p:nvSpPr>
          <p:cNvPr id="6" name="Footer Placeholder 5"/>
          <p:cNvSpPr>
            <a:spLocks noGrp="1"/>
          </p:cNvSpPr>
          <p:nvPr>
            <p:ph type="ftr" sz="quarter" idx="11"/>
          </p:nvPr>
        </p:nvSpPr>
        <p:spPr/>
        <p:txBody>
          <a:bodyPr/>
          <a:lstStyle/>
          <a:p>
            <a:endParaRPr lang="mk-MK"/>
          </a:p>
        </p:txBody>
      </p:sp>
      <p:sp>
        <p:nvSpPr>
          <p:cNvPr id="7" name="Slide Number Placeholder 6"/>
          <p:cNvSpPr>
            <a:spLocks noGrp="1"/>
          </p:cNvSpPr>
          <p:nvPr>
            <p:ph type="sldNum" sz="quarter" idx="12"/>
          </p:nvPr>
        </p:nvSpPr>
        <p:spPr/>
        <p:txBody>
          <a:bodyPr/>
          <a:lstStyle/>
          <a:p>
            <a:fld id="{79C7C4F7-4730-4F87-BAF0-51FBA1017857}" type="slidenum">
              <a:rPr lang="mk-MK" smtClean="0"/>
              <a:t>‹#›</a:t>
            </a:fld>
            <a:endParaRPr lang="mk-M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k-MK"/>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D2DE04-D717-4B0C-8251-467F9F000F10}" type="datetimeFigureOut">
              <a:rPr lang="mk-MK" smtClean="0"/>
              <a:t>24.03.2020</a:t>
            </a:fld>
            <a:endParaRPr lang="mk-MK"/>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k-M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C7C4F7-4730-4F87-BAF0-51FBA1017857}" type="slidenum">
              <a:rPr lang="mk-MK" smtClean="0"/>
              <a:t>‹#›</a:t>
            </a:fld>
            <a:endParaRPr lang="mk-M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k-M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ryeNrLRqQB8&amp;list=RDEM90D-9Pt0BxPZExJU5U6hTg&amp;index=7"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mk-MK"/>
          </a:p>
        </p:txBody>
      </p:sp>
      <p:sp>
        <p:nvSpPr>
          <p:cNvPr id="4" name="Title 3"/>
          <p:cNvSpPr>
            <a:spLocks noGrp="1"/>
          </p:cNvSpPr>
          <p:nvPr>
            <p:ph type="ctrTitle"/>
          </p:nvPr>
        </p:nvSpPr>
        <p:spPr/>
        <p:txBody>
          <a:bodyPr/>
          <a:lstStyle/>
          <a:p>
            <a:endParaRPr lang="mk-MK"/>
          </a:p>
        </p:txBody>
      </p:sp>
      <p:pic>
        <p:nvPicPr>
          <p:cNvPr id="5" name="Picture 4" descr="bitola-pande.jpg"/>
          <p:cNvPicPr>
            <a:picLocks noChangeAspect="1"/>
          </p:cNvPicPr>
          <p:nvPr/>
        </p:nvPicPr>
        <p:blipFill>
          <a:blip r:embed="rId2"/>
          <a:stretch>
            <a:fillRect/>
          </a:stretch>
        </p:blipFill>
        <p:spPr>
          <a:xfrm>
            <a:off x="-190501" y="0"/>
            <a:ext cx="9334501" cy="8215298"/>
          </a:xfrm>
          <a:prstGeom prst="rect">
            <a:avLst/>
          </a:prstGeom>
        </p:spPr>
      </p:pic>
      <p:sp>
        <p:nvSpPr>
          <p:cNvPr id="6" name="TextBox 5"/>
          <p:cNvSpPr txBox="1"/>
          <p:nvPr/>
        </p:nvSpPr>
        <p:spPr>
          <a:xfrm>
            <a:off x="714348" y="1428736"/>
            <a:ext cx="8429652" cy="4431983"/>
          </a:xfrm>
          <a:prstGeom prst="rect">
            <a:avLst/>
          </a:prstGeom>
          <a:noFill/>
        </p:spPr>
        <p:txBody>
          <a:bodyPr wrap="square" rtlCol="0">
            <a:spAutoFit/>
            <a:scene3d>
              <a:camera prst="isometricLeftDown"/>
              <a:lightRig rig="threePt" dir="t"/>
            </a:scene3d>
            <a:sp3d extrusionH="57150">
              <a:bevelT w="38100" h="38100" prst="slope"/>
            </a:sp3d>
          </a:bodyPr>
          <a:lstStyle/>
          <a:p>
            <a:pPr>
              <a:spcAft>
                <a:spcPts val="0"/>
              </a:spcAft>
            </a:pPr>
            <a:r>
              <a:rPr lang="mk-MK" sz="8800" b="1" kern="50" dirty="0" smtClean="0">
                <a:ln w="12700">
                  <a:solidFill>
                    <a:schemeClr val="tx2">
                      <a:satMod val="155000"/>
                    </a:schemeClr>
                  </a:solidFill>
                  <a:prstDash val="solid"/>
                </a:ln>
                <a:effectLst>
                  <a:glow rad="228600">
                    <a:schemeClr val="accent4">
                      <a:satMod val="175000"/>
                      <a:alpha val="40000"/>
                    </a:schemeClr>
                  </a:glow>
                </a:effectLst>
                <a:latin typeface="Times New Roman"/>
                <a:ea typeface="DejaVu Sans"/>
              </a:rPr>
              <a:t>Староградски </a:t>
            </a:r>
            <a:endParaRPr lang="en-US" sz="8800" b="1" kern="50" dirty="0" smtClean="0">
              <a:ln w="12700">
                <a:solidFill>
                  <a:schemeClr val="tx2">
                    <a:satMod val="155000"/>
                  </a:schemeClr>
                </a:solidFill>
                <a:prstDash val="solid"/>
              </a:ln>
              <a:effectLst>
                <a:glow rad="228600">
                  <a:schemeClr val="accent4">
                    <a:satMod val="175000"/>
                    <a:alpha val="40000"/>
                  </a:schemeClr>
                </a:glow>
              </a:effectLst>
              <a:latin typeface="Times New Roman"/>
              <a:ea typeface="DejaVu Sans"/>
            </a:endParaRPr>
          </a:p>
          <a:p>
            <a:pPr>
              <a:spcAft>
                <a:spcPts val="0"/>
              </a:spcAft>
            </a:pPr>
            <a:endParaRPr lang="en-US" sz="8800" b="1" kern="50" dirty="0" smtClean="0">
              <a:ln w="12700">
                <a:solidFill>
                  <a:schemeClr val="tx2">
                    <a:satMod val="155000"/>
                  </a:schemeClr>
                </a:solidFill>
                <a:prstDash val="solid"/>
              </a:ln>
              <a:effectLst>
                <a:glow rad="228600">
                  <a:schemeClr val="accent4">
                    <a:satMod val="175000"/>
                    <a:alpha val="40000"/>
                  </a:schemeClr>
                </a:glow>
              </a:effectLst>
              <a:latin typeface="Times New Roman"/>
              <a:ea typeface="DejaVu Sans"/>
            </a:endParaRPr>
          </a:p>
          <a:p>
            <a:pPr>
              <a:spcAft>
                <a:spcPts val="0"/>
              </a:spcAft>
            </a:pPr>
            <a:r>
              <a:rPr lang="mk-MK" sz="8800" b="1" kern="50" dirty="0" smtClean="0">
                <a:ln w="12700">
                  <a:solidFill>
                    <a:schemeClr val="tx2">
                      <a:satMod val="155000"/>
                    </a:schemeClr>
                  </a:solidFill>
                  <a:prstDash val="solid"/>
                </a:ln>
                <a:effectLst>
                  <a:glow rad="228600">
                    <a:schemeClr val="accent4">
                      <a:satMod val="175000"/>
                      <a:alpha val="40000"/>
                    </a:schemeClr>
                  </a:glow>
                </a:effectLst>
                <a:latin typeface="Times New Roman"/>
                <a:ea typeface="DejaVu Sans"/>
              </a:rPr>
              <a:t>Народни</a:t>
            </a:r>
            <a:r>
              <a:rPr lang="en-US" sz="8800" b="1" kern="50" dirty="0" smtClean="0">
                <a:ln w="12700">
                  <a:solidFill>
                    <a:schemeClr val="tx2">
                      <a:satMod val="155000"/>
                    </a:schemeClr>
                  </a:solidFill>
                  <a:prstDash val="solid"/>
                </a:ln>
                <a:effectLst>
                  <a:glow rad="228600">
                    <a:schemeClr val="accent4">
                      <a:satMod val="175000"/>
                      <a:alpha val="40000"/>
                    </a:schemeClr>
                  </a:glow>
                </a:effectLst>
                <a:latin typeface="Times New Roman"/>
                <a:ea typeface="DejaVu Sans"/>
              </a:rPr>
              <a:t> </a:t>
            </a:r>
            <a:r>
              <a:rPr lang="mk-MK" sz="8800" b="1" kern="50" dirty="0" smtClean="0">
                <a:ln w="12700">
                  <a:solidFill>
                    <a:schemeClr val="tx2">
                      <a:satMod val="155000"/>
                    </a:schemeClr>
                  </a:solidFill>
                  <a:prstDash val="solid"/>
                </a:ln>
                <a:effectLst>
                  <a:glow rad="228600">
                    <a:schemeClr val="accent4">
                      <a:satMod val="175000"/>
                      <a:alpha val="40000"/>
                    </a:schemeClr>
                  </a:glow>
                </a:effectLst>
                <a:latin typeface="Times New Roman"/>
                <a:ea typeface="DejaVu Sans"/>
              </a:rPr>
              <a:t> песни</a:t>
            </a:r>
          </a:p>
          <a:p>
            <a:endParaRPr lang="mk-MK" dirty="0"/>
          </a:p>
        </p:txBody>
      </p:sp>
    </p:spTree>
  </p:cSld>
  <p:clrMapOvr>
    <a:masterClrMapping/>
  </p:clrMapOvr>
  <p:transition spd="med" advTm="6000">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1).jpg"/>
          <p:cNvPicPr>
            <a:picLocks noChangeAspect="1"/>
          </p:cNvPicPr>
          <p:nvPr/>
        </p:nvPicPr>
        <p:blipFill>
          <a:blip r:embed="rId2">
            <a:duotone>
              <a:schemeClr val="accent2">
                <a:shade val="45000"/>
                <a:satMod val="135000"/>
              </a:schemeClr>
              <a:prstClr val="white"/>
            </a:duotone>
            <a:lum contrast="-30000"/>
          </a:blip>
          <a:stretch>
            <a:fillRect/>
          </a:stretch>
        </p:blipFill>
        <p:spPr>
          <a:xfrm>
            <a:off x="0" y="0"/>
            <a:ext cx="9144000" cy="6858000"/>
          </a:xfrm>
          <a:prstGeom prst="rect">
            <a:avLst/>
          </a:prstGeom>
        </p:spPr>
      </p:pic>
      <p:sp>
        <p:nvSpPr>
          <p:cNvPr id="6" name="TextBox 5"/>
          <p:cNvSpPr txBox="1"/>
          <p:nvPr/>
        </p:nvSpPr>
        <p:spPr>
          <a:xfrm>
            <a:off x="0" y="0"/>
            <a:ext cx="9144000" cy="6370975"/>
          </a:xfrm>
          <a:prstGeom prst="rect">
            <a:avLst/>
          </a:prstGeom>
          <a:noFill/>
        </p:spPr>
        <p:txBody>
          <a:bodyPr wrap="square" rtlCol="0">
            <a:spAutoFit/>
          </a:bodyPr>
          <a:lstStyle/>
          <a:p>
            <a:r>
              <a:rPr lang="ru-RU" sz="2400" b="0" i="0" dirty="0" smtClean="0">
                <a:solidFill>
                  <a:srgbClr val="444444"/>
                </a:solidFill>
                <a:latin typeface="Arial Black" pitchFamily="34" charset="0"/>
              </a:rPr>
              <a:t>Во последните децении во Македонија, па и на Балканот, се случува комерцијализација на можеби она што народот го препознава како староградска народна песна.  Зголемен е бројот на продукции на песни кои го во себе имаат терминот „фолк“, но и каде што се испреплетуваат повеќе модерни жанрови. Со хиперпродукцијата на народна музика без квалитативни критериуми, кај новите генерации можеби ќе се изгуби селективниот момент на она кое претставува белег на нашата староградска песна. Работа на музиколозите и останатите музички работници е да оценуваат што е добро, а што не.</a:t>
            </a:r>
          </a:p>
          <a:p>
            <a:endParaRPr lang="ru-RU" sz="2400" dirty="0">
              <a:solidFill>
                <a:srgbClr val="444444"/>
              </a:solidFill>
              <a:latin typeface="Arial Black" pitchFamily="34" charset="0"/>
            </a:endParaRPr>
          </a:p>
          <a:p>
            <a:r>
              <a:rPr lang="ru-RU" sz="2400" dirty="0" smtClean="0">
                <a:solidFill>
                  <a:srgbClr val="444444"/>
                </a:solidFill>
                <a:latin typeface="Arial Black" pitchFamily="34" charset="0"/>
              </a:rPr>
              <a:t>ПРЕПОРАКА ЗА СЛУШАЊЕ:</a:t>
            </a:r>
          </a:p>
          <a:p>
            <a:r>
              <a:rPr lang="en-US" sz="2400" dirty="0" smtClean="0">
                <a:latin typeface="Arial Black" pitchFamily="34" charset="0"/>
                <a:hlinkClick r:id="rId3"/>
              </a:rPr>
              <a:t>https://www.youtube.com/watch?v=ryeNrLRqQB8&amp;list=RDEM90D-9Pt0BxPZExJU5U6hTg&amp;index=7</a:t>
            </a:r>
            <a:endParaRPr lang="mk-MK" sz="2400" dirty="0">
              <a:latin typeface="Arial Black" pitchFamily="34" charset="0"/>
            </a:endParaRPr>
          </a:p>
        </p:txBody>
      </p:sp>
    </p:spTree>
  </p:cSld>
  <p:clrMapOvr>
    <a:masterClrMapping/>
  </p:clrMapOvr>
  <p:transition advTm="15000">
    <p:zoom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hstaropesni20164852.jpg"/>
          <p:cNvPicPr>
            <a:picLocks noChangeAspect="1"/>
          </p:cNvPicPr>
          <p:nvPr/>
        </p:nvPicPr>
        <p:blipFill>
          <a:blip r:embed="rId2">
            <a:duotone>
              <a:schemeClr val="accent2">
                <a:shade val="45000"/>
                <a:satMod val="135000"/>
              </a:schemeClr>
              <a:prstClr val="white"/>
            </a:duotone>
            <a:lum bright="30000" contrast="-30000"/>
          </a:blip>
          <a:stretch>
            <a:fillRect/>
          </a:stretch>
        </p:blipFill>
        <p:spPr>
          <a:xfrm>
            <a:off x="1" y="0"/>
            <a:ext cx="9144000" cy="6858000"/>
          </a:xfrm>
          <a:prstGeom prst="rect">
            <a:avLst/>
          </a:prstGeom>
        </p:spPr>
      </p:pic>
      <p:sp>
        <p:nvSpPr>
          <p:cNvPr id="5" name="TextBox 4"/>
          <p:cNvSpPr txBox="1"/>
          <p:nvPr/>
        </p:nvSpPr>
        <p:spPr>
          <a:xfrm>
            <a:off x="0" y="428604"/>
            <a:ext cx="9144000" cy="5262979"/>
          </a:xfrm>
          <a:prstGeom prst="rect">
            <a:avLst/>
          </a:prstGeom>
          <a:noFill/>
        </p:spPr>
        <p:txBody>
          <a:bodyPr wrap="square" rtlCol="0">
            <a:spAutoFit/>
          </a:bodyPr>
          <a:lstStyle/>
          <a:p>
            <a:r>
              <a:rPr lang="mk-MK" sz="4800" dirty="0" smtClean="0">
                <a:latin typeface="Arial Black" pitchFamily="34" charset="0"/>
              </a:rPr>
              <a:t> ОУ„Гоце Делчев“-Битола</a:t>
            </a:r>
          </a:p>
          <a:p>
            <a:endParaRPr lang="mk-MK" sz="4800" dirty="0">
              <a:latin typeface="Arial Black" pitchFamily="34" charset="0"/>
            </a:endParaRPr>
          </a:p>
          <a:p>
            <a:endParaRPr lang="mk-MK" sz="4800" dirty="0" smtClean="0">
              <a:latin typeface="Arial Black" pitchFamily="34" charset="0"/>
            </a:endParaRPr>
          </a:p>
          <a:p>
            <a:endParaRPr lang="mk-MK" sz="4800" dirty="0">
              <a:latin typeface="Arial Black" pitchFamily="34" charset="0"/>
            </a:endParaRPr>
          </a:p>
          <a:p>
            <a:r>
              <a:rPr lang="mk-MK" sz="4800" dirty="0" smtClean="0">
                <a:latin typeface="Arial Black" pitchFamily="34" charset="0"/>
              </a:rPr>
              <a:t>  Наставник по музичко </a:t>
            </a:r>
          </a:p>
          <a:p>
            <a:r>
              <a:rPr lang="mk-MK" sz="4800" dirty="0" smtClean="0">
                <a:latin typeface="Arial Black" pitchFamily="34" charset="0"/>
              </a:rPr>
              <a:t>         образование:</a:t>
            </a:r>
          </a:p>
          <a:p>
            <a:r>
              <a:rPr lang="mk-MK" sz="4800" dirty="0">
                <a:latin typeface="Arial Black" pitchFamily="34" charset="0"/>
              </a:rPr>
              <a:t> </a:t>
            </a:r>
            <a:r>
              <a:rPr lang="mk-MK" sz="4800" dirty="0" smtClean="0">
                <a:latin typeface="Arial Black" pitchFamily="34" charset="0"/>
              </a:rPr>
              <a:t>       Марија Арсиќ</a:t>
            </a:r>
            <a:endParaRPr lang="mk-MK" sz="4800" dirty="0">
              <a:latin typeface="Arial Black" pitchFamily="34" charset="0"/>
            </a:endParaRPr>
          </a:p>
        </p:txBody>
      </p:sp>
    </p:spTree>
  </p:cSld>
  <p:clrMapOvr>
    <a:masterClrMapping/>
  </p:clrMapOvr>
  <p:transition spd="med" advTm="7000">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k-MK"/>
          </a:p>
        </p:txBody>
      </p:sp>
      <p:pic>
        <p:nvPicPr>
          <p:cNvPr id="4" name="Content Placeholder 3" descr="download.jpg"/>
          <p:cNvPicPr>
            <a:picLocks noGrp="1" noChangeAspect="1"/>
          </p:cNvPicPr>
          <p:nvPr>
            <p:ph idx="1"/>
          </p:nvPr>
        </p:nvPicPr>
        <p:blipFill>
          <a:blip r:embed="rId2">
            <a:duotone>
              <a:schemeClr val="bg2">
                <a:shade val="45000"/>
                <a:satMod val="135000"/>
              </a:schemeClr>
              <a:prstClr val="white"/>
            </a:duotone>
          </a:blip>
          <a:stretch>
            <a:fillRect/>
          </a:stretch>
        </p:blipFill>
        <p:spPr>
          <a:xfrm>
            <a:off x="0" y="0"/>
            <a:ext cx="9144000" cy="6858000"/>
          </a:xfrm>
        </p:spPr>
      </p:pic>
      <p:sp>
        <p:nvSpPr>
          <p:cNvPr id="5" name="TextBox 4"/>
          <p:cNvSpPr txBox="1"/>
          <p:nvPr/>
        </p:nvSpPr>
        <p:spPr>
          <a:xfrm>
            <a:off x="1" y="0"/>
            <a:ext cx="9144000" cy="6001643"/>
          </a:xfrm>
          <a:prstGeom prst="rect">
            <a:avLst/>
          </a:prstGeom>
          <a:noFill/>
        </p:spPr>
        <p:txBody>
          <a:bodyPr wrap="square" rtlCol="0">
            <a:spAutoFit/>
          </a:bodyPr>
          <a:lstStyle/>
          <a:p>
            <a:endParaRPr lang="en-US" sz="2400" dirty="0" smtClean="0">
              <a:latin typeface="Arial Black" pitchFamily="34" charset="0"/>
            </a:endParaRPr>
          </a:p>
          <a:p>
            <a:r>
              <a:rPr lang="ru-RU" sz="2400" dirty="0" smtClean="0">
                <a:solidFill>
                  <a:srgbClr val="FF0000"/>
                </a:solidFill>
                <a:latin typeface="Arial Black" pitchFamily="34" charset="0"/>
              </a:rPr>
              <a:t>Староградски народни песни</a:t>
            </a:r>
            <a:r>
              <a:rPr lang="ru-RU" sz="2400" dirty="0" smtClean="0">
                <a:latin typeface="Arial Black" pitchFamily="34" charset="0"/>
              </a:rPr>
              <a:t> се песни настанати во градска средина и кои го опеваат градскиот живот. Во нив се пее за калдрмисани улици, за занаетчиски дуќани, за разни занаети, за љубовта меѓу младите занаетчии и убавите девојки и сл. Во процесот на нивното создавање значаен удел имало и орото, „това училиште к’де се усовршенствувала народната ни поезија“, како што запишал Константин Миладинов. Во македонското народно творештво посебно значајно место имаат охридските, велешките, штипските и битолските староградски песни. Во нив често се чувствува и книжевното влијание, влијанието на граѓанската поезија на соседните народи, но и влијанието на ориенталниот фолклор</a:t>
            </a:r>
            <a:endParaRPr lang="mk-MK" sz="2400" dirty="0">
              <a:latin typeface="Arial Black" pitchFamily="34" charset="0"/>
            </a:endParaRPr>
          </a:p>
        </p:txBody>
      </p:sp>
    </p:spTree>
  </p:cSld>
  <p:clrMapOvr>
    <a:masterClrMapping/>
  </p:clrMapOvr>
  <p:transition advTm="10000">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k-MK"/>
          </a:p>
        </p:txBody>
      </p:sp>
      <p:pic>
        <p:nvPicPr>
          <p:cNvPr id="4" name="Content Placeholder 3" descr="20622695_10212258060838041_396869242_o.jpg"/>
          <p:cNvPicPr>
            <a:picLocks noGrp="1" noChangeAspect="1"/>
          </p:cNvPicPr>
          <p:nvPr>
            <p:ph idx="1"/>
          </p:nvPr>
        </p:nvPicPr>
        <p:blipFill>
          <a:blip r:embed="rId2">
            <a:duotone>
              <a:schemeClr val="bg2">
                <a:shade val="45000"/>
                <a:satMod val="135000"/>
              </a:schemeClr>
              <a:prstClr val="white"/>
            </a:duotone>
            <a:lum bright="-10000" contrast="10000"/>
          </a:blip>
          <a:stretch>
            <a:fillRect/>
          </a:stretch>
        </p:blipFill>
        <p:spPr>
          <a:xfrm>
            <a:off x="0" y="0"/>
            <a:ext cx="9144000" cy="6858000"/>
          </a:xfrm>
        </p:spPr>
      </p:pic>
      <p:sp>
        <p:nvSpPr>
          <p:cNvPr id="5" name="TextBox 4"/>
          <p:cNvSpPr txBox="1"/>
          <p:nvPr/>
        </p:nvSpPr>
        <p:spPr>
          <a:xfrm>
            <a:off x="0" y="0"/>
            <a:ext cx="9144000" cy="6740307"/>
          </a:xfrm>
          <a:prstGeom prst="rect">
            <a:avLst/>
          </a:prstGeom>
          <a:noFill/>
        </p:spPr>
        <p:txBody>
          <a:bodyPr wrap="square" rtlCol="0">
            <a:spAutoFit/>
          </a:bodyPr>
          <a:lstStyle/>
          <a:p>
            <a:endParaRPr lang="ru-RU" sz="2400" b="0" i="0" dirty="0" smtClean="0">
              <a:solidFill>
                <a:srgbClr val="444444"/>
              </a:solidFill>
              <a:latin typeface="Arial Black" pitchFamily="34" charset="0"/>
            </a:endParaRPr>
          </a:p>
          <a:p>
            <a:r>
              <a:rPr lang="ru-RU" sz="2400" b="0" i="0" dirty="0" smtClean="0">
                <a:solidFill>
                  <a:srgbClr val="444444"/>
                </a:solidFill>
                <a:latin typeface="Arial Black" pitchFamily="34" charset="0"/>
              </a:rPr>
              <a:t>Во поголемите градови се формираат т.н</a:t>
            </a:r>
            <a:r>
              <a:rPr lang="ru-RU" sz="2400" b="0" i="0" dirty="0" smtClean="0">
                <a:solidFill>
                  <a:srgbClr val="FF0000"/>
                </a:solidFill>
                <a:latin typeface="Arial Black" pitchFamily="34" charset="0"/>
              </a:rPr>
              <a:t> музички „тајфи“, </a:t>
            </a:r>
            <a:r>
              <a:rPr lang="ru-RU" sz="2400" b="0" i="0" dirty="0" smtClean="0">
                <a:solidFill>
                  <a:srgbClr val="444444"/>
                </a:solidFill>
                <a:latin typeface="Arial Black" pitchFamily="34" charset="0"/>
              </a:rPr>
              <a:t>кои во почетокот се всушност, чалгиски. „Едни од постарите градски песни во Македонија се чалгиските, односно појавата на трубадурското чалгиско пеење и творење, кое настанало во поразвиените македонски градови, како на пример, Охрид, Битола, Велес и Скопје“ (Македонски фолклор, 1985:130). Овој вид чалгиско песнопојно и инструментално творештво во Македонија, носи белези на музички ориентализам, мелодијата е украсена со бројни мелизми и карактеристична боја на чалгискиот оркестар. Чалгискиот оркестар бил составен од инструменти од арапско-персиско потекло, тоа се: виолина, (во народот позната како ќемане), ут, лаута, канон, кларинет (познат и како грнета) и дајре.</a:t>
            </a:r>
            <a:endParaRPr lang="mk-MK" sz="2400" dirty="0">
              <a:latin typeface="Arial Black" pitchFamily="34" charset="0"/>
            </a:endParaRPr>
          </a:p>
        </p:txBody>
      </p:sp>
    </p:spTree>
  </p:cSld>
  <p:clrMapOvr>
    <a:masterClrMapping/>
  </p:clrMapOvr>
  <p:transition advTm="10000">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k-MK"/>
          </a:p>
        </p:txBody>
      </p:sp>
      <p:pic>
        <p:nvPicPr>
          <p:cNvPr id="4" name="Content Placeholder 3" descr="images (2).jpg"/>
          <p:cNvPicPr>
            <a:picLocks noGrp="1" noChangeAspect="1"/>
          </p:cNvPicPr>
          <p:nvPr>
            <p:ph idx="1"/>
          </p:nvPr>
        </p:nvPicPr>
        <p:blipFill>
          <a:blip r:embed="rId2">
            <a:duotone>
              <a:schemeClr val="accent2">
                <a:shade val="45000"/>
                <a:satMod val="135000"/>
              </a:schemeClr>
              <a:prstClr val="white"/>
            </a:duotone>
            <a:lum bright="30000" contrast="-30000"/>
          </a:blip>
          <a:stretch>
            <a:fillRect/>
          </a:stretch>
        </p:blipFill>
        <p:spPr>
          <a:xfrm>
            <a:off x="0" y="0"/>
            <a:ext cx="9144000" cy="6858000"/>
          </a:xfrm>
        </p:spPr>
      </p:pic>
      <p:sp>
        <p:nvSpPr>
          <p:cNvPr id="5" name="TextBox 4"/>
          <p:cNvSpPr txBox="1"/>
          <p:nvPr/>
        </p:nvSpPr>
        <p:spPr>
          <a:xfrm>
            <a:off x="0" y="0"/>
            <a:ext cx="9144000" cy="6740307"/>
          </a:xfrm>
          <a:prstGeom prst="rect">
            <a:avLst/>
          </a:prstGeom>
          <a:noFill/>
        </p:spPr>
        <p:txBody>
          <a:bodyPr wrap="square" rtlCol="0">
            <a:spAutoFit/>
          </a:bodyPr>
          <a:lstStyle/>
          <a:p>
            <a:endParaRPr lang="ru-RU" b="1" i="0" dirty="0" smtClean="0">
              <a:solidFill>
                <a:srgbClr val="444444"/>
              </a:solidFill>
              <a:latin typeface="Arial Black" pitchFamily="34" charset="0"/>
            </a:endParaRPr>
          </a:p>
          <a:p>
            <a:r>
              <a:rPr lang="ru-RU" b="1" i="0" dirty="0" smtClean="0">
                <a:solidFill>
                  <a:srgbClr val="FF0000"/>
                </a:solidFill>
                <a:latin typeface="Arial Black" pitchFamily="34" charset="0"/>
              </a:rPr>
              <a:t>Чалгијата</a:t>
            </a:r>
            <a:r>
              <a:rPr lang="ru-RU" b="1" i="0" dirty="0" smtClean="0">
                <a:solidFill>
                  <a:srgbClr val="444444"/>
                </a:solidFill>
                <a:latin typeface="Arial Black" pitchFamily="34" charset="0"/>
              </a:rPr>
              <a:t> како карактеристичен инструментален состав е типичен претставник на староградската  ориентална музичка култура кај нас. Често пати самите чалгаџии пеат и се придружувааат, поради што народот ги нарекол </a:t>
            </a:r>
            <a:r>
              <a:rPr lang="ru-RU" b="1" i="0" dirty="0" smtClean="0">
                <a:solidFill>
                  <a:srgbClr val="FF0000"/>
                </a:solidFill>
                <a:latin typeface="Arial Black" pitchFamily="34" charset="0"/>
              </a:rPr>
              <a:t>трубадури</a:t>
            </a:r>
            <a:r>
              <a:rPr lang="ru-RU" b="1" i="0" dirty="0" smtClean="0">
                <a:solidFill>
                  <a:srgbClr val="444444"/>
                </a:solidFill>
                <a:latin typeface="Arial Black" pitchFamily="34" charset="0"/>
              </a:rPr>
              <a:t>. Во народот е присутно едно општо сознание дека чалгијата во Македонија има повеќевековна традиција, а нејзиното доаѓање и создавње, се поврзува со доаѓањето на Турците на Балканот. Интересно е тоа што овој музички состав скоро и да не се споменува во народните преданија и легенди кои често пати ги регистрираат историските настани, што укажува на тоа дека се работи за прифатен, донесен, наддаден во нашата традиција. Од известувањата на веќе споменатиот австриски вицеконзул во Битола, Петер Окули, дознаваме дека конзулите на Англија, Франција, Русија и Австрија често биле на приеми, кои ги организирале сами или претставниците на Турската власт. На тие приеми покрај валстите и претставниците на конзулатите, биле поканувани и присуствувале и видните граѓани од еснафите, трговците и претстасвниците на црковно-училишните општини. На почетоците на таквите приеми свирел воениот оркестар на турската армија во Битола, (Во Битола била командата на Третиот турски армиски корпус), додека во вториот, неформален дел, настапувале чалгиски оркестри кои свиреле и пееле и локални градски песни, за на крајот од приемите, дознаваме дека играле и ориентални танчерки.</a:t>
            </a:r>
            <a:endParaRPr lang="mk-MK" b="1" dirty="0">
              <a:latin typeface="Arial Black" pitchFamily="34" charset="0"/>
            </a:endParaRPr>
          </a:p>
        </p:txBody>
      </p:sp>
    </p:spTree>
  </p:cSld>
  <p:clrMapOvr>
    <a:masterClrMapping/>
  </p:clrMapOvr>
  <p:transition advTm="13000">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343412.jpg"/>
          <p:cNvPicPr>
            <a:picLocks noChangeAspect="1"/>
          </p:cNvPicPr>
          <p:nvPr/>
        </p:nvPicPr>
        <p:blipFill>
          <a:blip r:embed="rId2">
            <a:duotone>
              <a:schemeClr val="accent6">
                <a:shade val="45000"/>
                <a:satMod val="135000"/>
              </a:schemeClr>
              <a:prstClr val="white"/>
            </a:duotone>
            <a:lum contrast="-20000"/>
          </a:blip>
          <a:stretch>
            <a:fillRect/>
          </a:stretch>
        </p:blipFill>
        <p:spPr>
          <a:xfrm>
            <a:off x="0" y="0"/>
            <a:ext cx="9144000" cy="6858000"/>
          </a:xfrm>
          <a:prstGeom prst="rect">
            <a:avLst/>
          </a:prstGeom>
        </p:spPr>
      </p:pic>
      <p:sp>
        <p:nvSpPr>
          <p:cNvPr id="11" name="TextBox 10"/>
          <p:cNvSpPr txBox="1"/>
          <p:nvPr/>
        </p:nvSpPr>
        <p:spPr>
          <a:xfrm>
            <a:off x="0" y="0"/>
            <a:ext cx="9144000" cy="6370975"/>
          </a:xfrm>
          <a:prstGeom prst="rect">
            <a:avLst/>
          </a:prstGeom>
          <a:noFill/>
        </p:spPr>
        <p:txBody>
          <a:bodyPr wrap="square" rtlCol="0">
            <a:spAutoFit/>
          </a:bodyPr>
          <a:lstStyle/>
          <a:p>
            <a:r>
              <a:rPr lang="ru-RU" sz="2400" b="0" i="0" dirty="0" smtClean="0">
                <a:solidFill>
                  <a:srgbClr val="444444"/>
                </a:solidFill>
                <a:latin typeface="Arial Black" pitchFamily="34" charset="0"/>
              </a:rPr>
              <a:t>Македонското население своите слави и црковни празници ги празнувало дома или во блиските манастири, каде што се играле и пееле локалните градски песни и игри. Кон крајот на 19 и почетокот на 20 век, но поизразито помеѓу двете светски војни, во Македонија се формираат тамбурашки оркестри. Тие продираат со српското влијание во Македонија и се пренесени од Славонија и Војводина. „Тамбурашките оркестри биле составени од примови, контри, разни тамбури (бугарии), гитари, и бас (берда). Иако овие тамбурашки оркестри не соодветствувале на фолклорниот бит на македонскиот народ, тие биле особено популарни меѓу берберите, како и меѓу други љубители на песните, и затоа биле организирани и дејствувале преку градските пејачки друштва“</a:t>
            </a:r>
            <a:endParaRPr lang="mk-MK" sz="2400" b="1" dirty="0">
              <a:latin typeface="Arial Black" pitchFamily="34" charset="0"/>
              <a:ea typeface="MS PMincho" pitchFamily="18" charset="-128"/>
            </a:endParaRPr>
          </a:p>
        </p:txBody>
      </p:sp>
    </p:spTree>
  </p:cSld>
  <p:clrMapOvr>
    <a:masterClrMapping/>
  </p:clrMapOvr>
  <p:transition advTm="16000">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jpg"/>
          <p:cNvPicPr>
            <a:picLocks noChangeAspect="1"/>
          </p:cNvPicPr>
          <p:nvPr/>
        </p:nvPicPr>
        <p:blipFill>
          <a:blip r:embed="rId2">
            <a:duotone>
              <a:schemeClr val="accent1">
                <a:shade val="45000"/>
                <a:satMod val="135000"/>
              </a:schemeClr>
              <a:prstClr val="white"/>
            </a:duotone>
          </a:blip>
          <a:stretch>
            <a:fillRect/>
          </a:stretch>
        </p:blipFill>
        <p:spPr>
          <a:xfrm>
            <a:off x="0" y="0"/>
            <a:ext cx="9144000" cy="6858000"/>
          </a:xfrm>
          <a:prstGeom prst="rect">
            <a:avLst/>
          </a:prstGeom>
        </p:spPr>
      </p:pic>
      <p:sp>
        <p:nvSpPr>
          <p:cNvPr id="5" name="TextBox 4"/>
          <p:cNvSpPr txBox="1"/>
          <p:nvPr/>
        </p:nvSpPr>
        <p:spPr>
          <a:xfrm>
            <a:off x="0" y="0"/>
            <a:ext cx="9144000" cy="7478970"/>
          </a:xfrm>
          <a:prstGeom prst="rect">
            <a:avLst/>
          </a:prstGeom>
          <a:noFill/>
        </p:spPr>
        <p:txBody>
          <a:bodyPr wrap="square" rtlCol="0">
            <a:spAutoFit/>
          </a:bodyPr>
          <a:lstStyle/>
          <a:p>
            <a:r>
              <a:rPr lang="ru-RU" sz="3200" b="1" i="0" dirty="0" smtClean="0">
                <a:solidFill>
                  <a:srgbClr val="444444"/>
                </a:solidFill>
                <a:latin typeface="Arial Black" pitchFamily="34" charset="0"/>
              </a:rPr>
              <a:t>Народната градска песна се разликува од другите песни (изворни, архаични, уметнички), по тоа што произлегува од хомогена средина и група, која што ја создава и прима.  Народната песна изразува претежно емотивни содржини, кои се заедничка сопственост на средината од која произлегува, што значи дека таа не е ничија сопственост, и никој за тоа не може и не бара некакви посебни привилегии. Творбите во принцип можат да бидат оригинални, но никогаш не тежнеат кон таквата оригиналност.</a:t>
            </a:r>
          </a:p>
        </p:txBody>
      </p:sp>
    </p:spTree>
  </p:cSld>
  <p:clrMapOvr>
    <a:masterClrMapping/>
  </p:clrMapOvr>
  <p:transition advTm="11000">
    <p:zoom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ud-3.jpg"/>
          <p:cNvPicPr>
            <a:picLocks noChangeAspect="1"/>
          </p:cNvPicPr>
          <p:nvPr/>
        </p:nvPicPr>
        <p:blipFill>
          <a:blip r:embed="rId2">
            <a:duotone>
              <a:prstClr val="black"/>
              <a:schemeClr val="accent2">
                <a:tint val="45000"/>
                <a:satMod val="400000"/>
              </a:schemeClr>
            </a:duotone>
            <a:lum bright="40000" contrast="-30000"/>
          </a:blip>
          <a:srcRect l="4887" b="12500"/>
          <a:stretch>
            <a:fillRect/>
          </a:stretch>
        </p:blipFill>
        <p:spPr>
          <a:xfrm>
            <a:off x="0" y="0"/>
            <a:ext cx="9144000" cy="6858000"/>
          </a:xfrm>
          <a:prstGeom prst="rect">
            <a:avLst/>
          </a:prstGeom>
        </p:spPr>
      </p:pic>
      <p:sp>
        <p:nvSpPr>
          <p:cNvPr id="5" name="TextBox 4"/>
          <p:cNvSpPr txBox="1"/>
          <p:nvPr/>
        </p:nvSpPr>
        <p:spPr>
          <a:xfrm>
            <a:off x="500034" y="642918"/>
            <a:ext cx="7429552" cy="6001643"/>
          </a:xfrm>
          <a:prstGeom prst="rect">
            <a:avLst/>
          </a:prstGeom>
          <a:noFill/>
        </p:spPr>
        <p:txBody>
          <a:bodyPr wrap="square" rtlCol="0">
            <a:spAutoFit/>
          </a:bodyPr>
          <a:lstStyle/>
          <a:p>
            <a:r>
              <a:rPr lang="ru-RU" sz="3200" b="1" dirty="0">
                <a:solidFill>
                  <a:prstClr val="black"/>
                </a:solidFill>
                <a:latin typeface="Arial Black" pitchFamily="34" charset="0"/>
              </a:rPr>
              <a:t>Помеѓу двете светски војни во Македонија се формираат многу хорови, пејачки друштва, разни оркестри и сл. Исто така, насекаде се основани т.н соколски друштва, изградени се сали за соколите (гимнастичари), па покрај спортските настани, во тие исти сали се одржувале разни музички приредби, игранки, матинеа и сл. </a:t>
            </a:r>
            <a:endParaRPr lang="mk-MK" dirty="0"/>
          </a:p>
        </p:txBody>
      </p:sp>
    </p:spTree>
  </p:cSld>
  <p:clrMapOvr>
    <a:masterClrMapping/>
  </p:clrMapOvr>
  <p:transition advTm="10000">
    <p:checke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kola-badev-aleksandar-sarievski-vaska-ilieva-kocho-petrovski-legendite-na-makedonskata-narodna-pesna.jpg"/>
          <p:cNvPicPr>
            <a:picLocks noChangeAspect="1"/>
          </p:cNvPicPr>
          <p:nvPr/>
        </p:nvPicPr>
        <p:blipFill>
          <a:blip r:embed="rId2">
            <a:duotone>
              <a:schemeClr val="bg2">
                <a:shade val="45000"/>
                <a:satMod val="135000"/>
              </a:schemeClr>
              <a:prstClr val="white"/>
            </a:duotone>
          </a:blip>
          <a:stretch>
            <a:fillRect/>
          </a:stretch>
        </p:blipFill>
        <p:spPr>
          <a:xfrm>
            <a:off x="0" y="0"/>
            <a:ext cx="9144000" cy="6858000"/>
          </a:xfrm>
          <a:prstGeom prst="rect">
            <a:avLst/>
          </a:prstGeom>
        </p:spPr>
      </p:pic>
      <p:sp>
        <p:nvSpPr>
          <p:cNvPr id="5" name="TextBox 4"/>
          <p:cNvSpPr txBox="1"/>
          <p:nvPr/>
        </p:nvSpPr>
        <p:spPr>
          <a:xfrm>
            <a:off x="0" y="0"/>
            <a:ext cx="9144000" cy="6740307"/>
          </a:xfrm>
          <a:prstGeom prst="rect">
            <a:avLst/>
          </a:prstGeom>
          <a:noFill/>
        </p:spPr>
        <p:txBody>
          <a:bodyPr wrap="square" rtlCol="0">
            <a:spAutoFit/>
          </a:bodyPr>
          <a:lstStyle/>
          <a:p>
            <a:r>
              <a:rPr lang="ru-RU" sz="2400" b="1" dirty="0" smtClean="0">
                <a:latin typeface="Arial Black" pitchFamily="34" charset="0"/>
              </a:rPr>
              <a:t>Во тоа време доѓа до израз меконската староградска песна, па покрај тоа што македонскиот народ политички сеуште е негиран, неговата песна масовно била прифаќана и пеена од сите. Нашата градска песна има свои специфики и карактеристики, кои се однесуваат претежно на нашето поднебје, пред сé, во однос на тестот и интерпретацијата. „Народната песна создадена во градот, со себе ја носи природната поставеност на гласот во чија интерпретација се присутни отворени и на моменти заоблени вокали. Овој начин на интерпретација бил обусловен од звучниот карактер на самите песни, кои во себе носат една раздвижена мелодиска структура. Специфични за својата интерпретација се некои бавни песни, во кои се присутни ситни мелизматични украси, карактеристични за ориенталното пеење“</a:t>
            </a:r>
            <a:endParaRPr lang="mk-MK" sz="2400" b="1" dirty="0">
              <a:latin typeface="Arial Black" pitchFamily="34" charset="0"/>
            </a:endParaRPr>
          </a:p>
        </p:txBody>
      </p:sp>
    </p:spTree>
  </p:cSld>
  <p:clrMapOvr>
    <a:masterClrMapping/>
  </p:clrMapOvr>
  <p:transition advTm="13000">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jpg"/>
          <p:cNvPicPr>
            <a:picLocks noChangeAspect="1"/>
          </p:cNvPicPr>
          <p:nvPr/>
        </p:nvPicPr>
        <p:blipFill>
          <a:blip r:embed="rId2">
            <a:duotone>
              <a:prstClr val="black"/>
              <a:srgbClr val="D9C3A5">
                <a:tint val="50000"/>
                <a:satMod val="180000"/>
              </a:srgbClr>
            </a:duotone>
            <a:lum bright="40000" contrast="-30000"/>
          </a:blip>
          <a:stretch>
            <a:fillRect/>
          </a:stretch>
        </p:blipFill>
        <p:spPr>
          <a:xfrm>
            <a:off x="0" y="0"/>
            <a:ext cx="9144000" cy="6858000"/>
          </a:xfrm>
          <a:prstGeom prst="rect">
            <a:avLst/>
          </a:prstGeom>
        </p:spPr>
      </p:pic>
      <p:sp>
        <p:nvSpPr>
          <p:cNvPr id="5" name="TextBox 4"/>
          <p:cNvSpPr txBox="1"/>
          <p:nvPr/>
        </p:nvSpPr>
        <p:spPr>
          <a:xfrm>
            <a:off x="0" y="285728"/>
            <a:ext cx="9144000" cy="5632311"/>
          </a:xfrm>
          <a:prstGeom prst="rect">
            <a:avLst/>
          </a:prstGeom>
          <a:noFill/>
        </p:spPr>
        <p:txBody>
          <a:bodyPr wrap="square" rtlCol="0">
            <a:spAutoFit/>
          </a:bodyPr>
          <a:lstStyle/>
          <a:p>
            <a:r>
              <a:rPr lang="ru-RU" sz="2400" b="0" i="0" dirty="0" smtClean="0">
                <a:solidFill>
                  <a:srgbClr val="444444"/>
                </a:solidFill>
                <a:latin typeface="Arial Black" pitchFamily="34" charset="0"/>
              </a:rPr>
              <a:t>Благодарение на нашите етномузиколози и формирањето на Македонското радио, уште во почетните 1945 и 1946 година, почуваат да се запишуваат нашите староградски песни, за потоа да бидат снимени во студијата на Радио Скопје. Нашите познати творци и собирачи на народни творби, Васил Хаџиманов, Живко Фирфоф, Стефан Гајдов и многу други, не само што ги собирале народните песни, туку правеле и аудиции за талентирани интерпретатори, со што почнува да се збогатува снимениот музички фонд. Народот со особен респект се однесува кон народното творештво и со голема љубов ги интерпретира народните песни, посебно староградските.</a:t>
            </a:r>
            <a:endParaRPr lang="mk-MK" sz="2400" dirty="0">
              <a:latin typeface="Arial Black" pitchFamily="34" charset="0"/>
            </a:endParaRPr>
          </a:p>
        </p:txBody>
      </p:sp>
    </p:spTree>
  </p:cSld>
  <p:clrMapOvr>
    <a:masterClrMapping/>
  </p:clrMapOvr>
  <p:transition advTm="11000">
    <p:pull di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638</Words>
  <Application>Microsoft Office PowerPoint</Application>
  <PresentationFormat>On-screen Show (4:3)</PresentationFormat>
  <Paragraphs>25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Marija</dc:creator>
  <cp:lastModifiedBy>Marija</cp:lastModifiedBy>
  <cp:revision>12</cp:revision>
  <dcterms:created xsi:type="dcterms:W3CDTF">2020-03-24T14:16:56Z</dcterms:created>
  <dcterms:modified xsi:type="dcterms:W3CDTF">2020-03-24T16:13:44Z</dcterms:modified>
</cp:coreProperties>
</file>